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70" r:id="rId10"/>
    <p:sldId id="264" r:id="rId11"/>
    <p:sldId id="265" r:id="rId12"/>
    <p:sldId id="266" r:id="rId13"/>
    <p:sldId id="267" r:id="rId14"/>
    <p:sldId id="269" r:id="rId15"/>
    <p:sldId id="277" r:id="rId16"/>
    <p:sldId id="278" r:id="rId17"/>
    <p:sldId id="271" r:id="rId18"/>
    <p:sldId id="272" r:id="rId19"/>
    <p:sldId id="273" r:id="rId20"/>
    <p:sldId id="274" r:id="rId21"/>
    <p:sldId id="275" r:id="rId22"/>
    <p:sldId id="276" r:id="rId23"/>
    <p:sldId id="279" r:id="rId24"/>
    <p:sldId id="290" r:id="rId25"/>
    <p:sldId id="280" r:id="rId26"/>
    <p:sldId id="282" r:id="rId27"/>
    <p:sldId id="291" r:id="rId28"/>
    <p:sldId id="281" r:id="rId29"/>
    <p:sldId id="283" r:id="rId30"/>
    <p:sldId id="284"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8D6756-CBB3-43F2-A56A-98642B5BC235}">
          <p14:sldIdLst>
            <p14:sldId id="256"/>
            <p14:sldId id="257"/>
            <p14:sldId id="258"/>
            <p14:sldId id="259"/>
            <p14:sldId id="260"/>
            <p14:sldId id="261"/>
            <p14:sldId id="262"/>
            <p14:sldId id="263"/>
            <p14:sldId id="270"/>
            <p14:sldId id="264"/>
            <p14:sldId id="265"/>
            <p14:sldId id="266"/>
            <p14:sldId id="267"/>
            <p14:sldId id="269"/>
            <p14:sldId id="277"/>
            <p14:sldId id="278"/>
            <p14:sldId id="271"/>
            <p14:sldId id="272"/>
            <p14:sldId id="273"/>
            <p14:sldId id="274"/>
            <p14:sldId id="275"/>
            <p14:sldId id="276"/>
            <p14:sldId id="279"/>
            <p14:sldId id="290"/>
            <p14:sldId id="280"/>
            <p14:sldId id="282"/>
            <p14:sldId id="291"/>
            <p14:sldId id="281"/>
            <p14:sldId id="283"/>
            <p14:sldId id="284"/>
            <p14:sldId id="2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tts, Donald@DCA" initials="WD" lastIdx="3" clrIdx="0">
    <p:extLst>
      <p:ext uri="{19B8F6BF-5375-455C-9EA6-DF929625EA0E}">
        <p15:presenceInfo xmlns:p15="http://schemas.microsoft.com/office/powerpoint/2012/main" userId="S::Donald.Watts@dca.ca.gov::5a8719c9-9729-4ab1-bae5-1aeed423ba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0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0E689-1770-40C0-A8E3-284342934EDC}" type="datetimeFigureOut">
              <a:rPr lang="en-US" smtClean="0"/>
              <a:t>8/15/2019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390B6-B562-4267-A77F-08659B4CA21D}" type="slidenum">
              <a:rPr lang="en-US" smtClean="0"/>
              <a:t>‹#›</a:t>
            </a:fld>
            <a:endParaRPr lang="en-US"/>
          </a:p>
        </p:txBody>
      </p:sp>
    </p:spTree>
    <p:extLst>
      <p:ext uri="{BB962C8B-B14F-4D97-AF65-F5344CB8AC3E}">
        <p14:creationId xmlns:p14="http://schemas.microsoft.com/office/powerpoint/2010/main" val="3378351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24B597-4A08-4DE3-B17C-B3C0441E909F}" type="datetime1">
              <a:rPr lang="en-US" smtClean="0"/>
              <a:t>8/15/2019</a:t>
            </a:fld>
            <a:endParaRPr lang="en-US"/>
          </a:p>
        </p:txBody>
      </p:sp>
      <p:sp>
        <p:nvSpPr>
          <p:cNvPr id="5" name="Footer Placeholder 4"/>
          <p:cNvSpPr>
            <a:spLocks noGrp="1"/>
          </p:cNvSpPr>
          <p:nvPr>
            <p:ph type="ftr" sz="quarter" idx="11"/>
          </p:nvPr>
        </p:nvSpPr>
        <p:spPr/>
        <p:txBody>
          <a:bodyPr/>
          <a:lstStyle/>
          <a:p>
            <a:r>
              <a:rPr lang="en-US"/>
              <a:t>Revised 11/1/2017</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A18C8D-C3A1-418F-9813-DA2266916A9F}" type="datetime1">
              <a:rPr lang="en-US" smtClean="0"/>
              <a:t>8/15/2019</a:t>
            </a:fld>
            <a:endParaRPr lang="en-US"/>
          </a:p>
        </p:txBody>
      </p:sp>
      <p:sp>
        <p:nvSpPr>
          <p:cNvPr id="5" name="Footer Placeholder 4"/>
          <p:cNvSpPr>
            <a:spLocks noGrp="1"/>
          </p:cNvSpPr>
          <p:nvPr>
            <p:ph type="ftr" sz="quarter" idx="11"/>
          </p:nvPr>
        </p:nvSpPr>
        <p:spPr/>
        <p:txBody>
          <a:bodyPr/>
          <a:lstStyle/>
          <a:p>
            <a:r>
              <a:rPr lang="en-US"/>
              <a:t>Revised 11/1/2017</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E8B682-CA55-4518-BA36-5EDA5C78BC0E}" type="datetime1">
              <a:rPr lang="en-US" smtClean="0"/>
              <a:t>8/15/2019</a:t>
            </a:fld>
            <a:endParaRPr lang="en-US"/>
          </a:p>
        </p:txBody>
      </p:sp>
      <p:sp>
        <p:nvSpPr>
          <p:cNvPr id="5" name="Footer Placeholder 4"/>
          <p:cNvSpPr>
            <a:spLocks noGrp="1"/>
          </p:cNvSpPr>
          <p:nvPr>
            <p:ph type="ftr" sz="quarter" idx="11"/>
          </p:nvPr>
        </p:nvSpPr>
        <p:spPr/>
        <p:txBody>
          <a:bodyPr/>
          <a:lstStyle/>
          <a:p>
            <a:r>
              <a:rPr lang="en-US"/>
              <a:t>Revised 11/1/2017</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B86C6-F493-4340-BB5E-4F7D4706232F}" type="datetime1">
              <a:rPr lang="en-US" smtClean="0"/>
              <a:t>8/15/2019</a:t>
            </a:fld>
            <a:endParaRPr lang="en-US"/>
          </a:p>
        </p:txBody>
      </p:sp>
      <p:sp>
        <p:nvSpPr>
          <p:cNvPr id="5" name="Footer Placeholder 4"/>
          <p:cNvSpPr>
            <a:spLocks noGrp="1"/>
          </p:cNvSpPr>
          <p:nvPr>
            <p:ph type="ftr" sz="quarter" idx="11"/>
          </p:nvPr>
        </p:nvSpPr>
        <p:spPr/>
        <p:txBody>
          <a:bodyPr/>
          <a:lstStyle/>
          <a:p>
            <a:r>
              <a:rPr lang="en-US"/>
              <a:t>Revised 11/1/2017</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58CD79-606C-430E-9AFC-912B8A7EDDE7}" type="datetime1">
              <a:rPr lang="en-US" smtClean="0"/>
              <a:t>8/15/2019</a:t>
            </a:fld>
            <a:endParaRPr lang="en-US"/>
          </a:p>
        </p:txBody>
      </p:sp>
      <p:sp>
        <p:nvSpPr>
          <p:cNvPr id="5" name="Footer Placeholder 4"/>
          <p:cNvSpPr>
            <a:spLocks noGrp="1"/>
          </p:cNvSpPr>
          <p:nvPr>
            <p:ph type="ftr" sz="quarter" idx="11"/>
          </p:nvPr>
        </p:nvSpPr>
        <p:spPr/>
        <p:txBody>
          <a:bodyPr/>
          <a:lstStyle/>
          <a:p>
            <a:r>
              <a:rPr lang="en-US"/>
              <a:t>Revised 11/1/2017</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1489EA-CC34-46ED-9784-799FD3CE4F3C}" type="datetime1">
              <a:rPr lang="en-US" smtClean="0"/>
              <a:t>8/15/2019</a:t>
            </a:fld>
            <a:endParaRPr lang="en-US"/>
          </a:p>
        </p:txBody>
      </p:sp>
      <p:sp>
        <p:nvSpPr>
          <p:cNvPr id="6" name="Footer Placeholder 5"/>
          <p:cNvSpPr>
            <a:spLocks noGrp="1"/>
          </p:cNvSpPr>
          <p:nvPr>
            <p:ph type="ftr" sz="quarter" idx="11"/>
          </p:nvPr>
        </p:nvSpPr>
        <p:spPr/>
        <p:txBody>
          <a:bodyPr/>
          <a:lstStyle/>
          <a:p>
            <a:r>
              <a:rPr lang="en-US"/>
              <a:t>Revised 11/1/2017</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320DC8-3FC8-4E31-8160-E1E77F993191}" type="datetime1">
              <a:rPr lang="en-US" smtClean="0"/>
              <a:t>8/15/2019</a:t>
            </a:fld>
            <a:endParaRPr lang="en-US"/>
          </a:p>
        </p:txBody>
      </p:sp>
      <p:sp>
        <p:nvSpPr>
          <p:cNvPr id="8" name="Footer Placeholder 7"/>
          <p:cNvSpPr>
            <a:spLocks noGrp="1"/>
          </p:cNvSpPr>
          <p:nvPr>
            <p:ph type="ftr" sz="quarter" idx="11"/>
          </p:nvPr>
        </p:nvSpPr>
        <p:spPr/>
        <p:txBody>
          <a:bodyPr/>
          <a:lstStyle/>
          <a:p>
            <a:r>
              <a:rPr lang="en-US"/>
              <a:t>Revised 11/1/2017</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1F33C3-D9D0-4C2E-8A6A-12B8C962E9A9}" type="datetime1">
              <a:rPr lang="en-US" smtClean="0"/>
              <a:t>8/15/2019</a:t>
            </a:fld>
            <a:endParaRPr lang="en-US"/>
          </a:p>
        </p:txBody>
      </p:sp>
      <p:sp>
        <p:nvSpPr>
          <p:cNvPr id="4" name="Footer Placeholder 3"/>
          <p:cNvSpPr>
            <a:spLocks noGrp="1"/>
          </p:cNvSpPr>
          <p:nvPr>
            <p:ph type="ftr" sz="quarter" idx="11"/>
          </p:nvPr>
        </p:nvSpPr>
        <p:spPr/>
        <p:txBody>
          <a:bodyPr/>
          <a:lstStyle/>
          <a:p>
            <a:r>
              <a:rPr lang="en-US"/>
              <a:t>Revised 11/1/2017</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38B64-3659-4404-A8E7-94FEACB79ABF}" type="datetime1">
              <a:rPr lang="en-US" smtClean="0"/>
              <a:t>8/15/2019</a:t>
            </a:fld>
            <a:endParaRPr lang="en-US"/>
          </a:p>
        </p:txBody>
      </p:sp>
      <p:sp>
        <p:nvSpPr>
          <p:cNvPr id="3" name="Footer Placeholder 2"/>
          <p:cNvSpPr>
            <a:spLocks noGrp="1"/>
          </p:cNvSpPr>
          <p:nvPr>
            <p:ph type="ftr" sz="quarter" idx="11"/>
          </p:nvPr>
        </p:nvSpPr>
        <p:spPr/>
        <p:txBody>
          <a:bodyPr/>
          <a:lstStyle/>
          <a:p>
            <a:r>
              <a:rPr lang="en-US"/>
              <a:t>Revised 11/1/2017</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567411-9BC2-4F25-A6BA-CD85B084513D}" type="datetime1">
              <a:rPr lang="en-US" smtClean="0"/>
              <a:t>8/15/2019</a:t>
            </a:fld>
            <a:endParaRPr lang="en-US"/>
          </a:p>
        </p:txBody>
      </p:sp>
      <p:sp>
        <p:nvSpPr>
          <p:cNvPr id="6" name="Footer Placeholder 5"/>
          <p:cNvSpPr>
            <a:spLocks noGrp="1"/>
          </p:cNvSpPr>
          <p:nvPr>
            <p:ph type="ftr" sz="quarter" idx="11"/>
          </p:nvPr>
        </p:nvSpPr>
        <p:spPr/>
        <p:txBody>
          <a:bodyPr/>
          <a:lstStyle/>
          <a:p>
            <a:r>
              <a:rPr lang="en-US"/>
              <a:t>Revised 11/1/2017</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234799-7288-4602-B4BE-6EFFB04389DC}" type="datetime1">
              <a:rPr lang="en-US" smtClean="0"/>
              <a:t>8/15/2019</a:t>
            </a:fld>
            <a:endParaRPr lang="en-US"/>
          </a:p>
        </p:txBody>
      </p:sp>
      <p:sp>
        <p:nvSpPr>
          <p:cNvPr id="6" name="Footer Placeholder 5"/>
          <p:cNvSpPr>
            <a:spLocks noGrp="1"/>
          </p:cNvSpPr>
          <p:nvPr>
            <p:ph type="ftr" sz="quarter" idx="11"/>
          </p:nvPr>
        </p:nvSpPr>
        <p:spPr/>
        <p:txBody>
          <a:bodyPr/>
          <a:lstStyle/>
          <a:p>
            <a:r>
              <a:rPr lang="en-US"/>
              <a:t>Revised 11/1/2017</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1B4BF-17F3-482F-AE40-531C976E2A6B}" type="datetime1">
              <a:rPr lang="en-US" smtClean="0"/>
              <a:t>8/15/2019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Revised 11/1/2017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hgs.dca.ca.gov/bureau_activities/index.shtml" TargetMode="External"/><Relationship Id="rId2" Type="http://schemas.openxmlformats.org/officeDocument/2006/relationships/hyperlink" Target="mailto:homeproducts@dca.ca.go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homeproduct@dca.ca.gov" TargetMode="External"/><Relationship Id="rId2" Type="http://schemas.openxmlformats.org/officeDocument/2006/relationships/hyperlink" Target="http://www.bhgs.dca.c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sz="6600" b="1" dirty="0"/>
              <a:t>Write it Right!</a:t>
            </a:r>
          </a:p>
        </p:txBody>
      </p:sp>
      <p:pic>
        <p:nvPicPr>
          <p:cNvPr id="7" name="Picture 6" descr="Logo for the Bureau of Household Goods and Services.">
            <a:extLst>
              <a:ext uri="{FF2B5EF4-FFF2-40B4-BE49-F238E27FC236}">
                <a16:creationId xmlns:a16="http://schemas.microsoft.com/office/drawing/2014/main" id="{32E17D2E-FB20-4EA3-9B81-CCB367A813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493" y="1981200"/>
            <a:ext cx="6125411" cy="2209854"/>
          </a:xfrm>
          <a:prstGeom prst="rect">
            <a:avLst/>
          </a:prstGeom>
        </p:spPr>
      </p:pic>
      <p:pic>
        <p:nvPicPr>
          <p:cNvPr id="4" name="Picture 3" descr="Logo for the Department of Consumer Affai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2992" y="4572000"/>
            <a:ext cx="2879202" cy="1143000"/>
          </a:xfrm>
          <a:prstGeom prst="rect">
            <a:avLst/>
          </a:prstGeom>
        </p:spPr>
      </p:pic>
      <p:sp>
        <p:nvSpPr>
          <p:cNvPr id="3" name="Footer Placeholder 2">
            <a:extLst>
              <a:ext uri="{FF2B5EF4-FFF2-40B4-BE49-F238E27FC236}">
                <a16:creationId xmlns:a16="http://schemas.microsoft.com/office/drawing/2014/main" id="{D635F146-9047-45D2-A989-81E4385934E0}"/>
              </a:ext>
            </a:extLst>
          </p:cNvPr>
          <p:cNvSpPr>
            <a:spLocks noGrp="1"/>
          </p:cNvSpPr>
          <p:nvPr>
            <p:ph type="ftr" sz="quarter" idx="11"/>
          </p:nvPr>
        </p:nvSpPr>
        <p:spPr/>
        <p:txBody>
          <a:bodyPr/>
          <a:lstStyle/>
          <a:p>
            <a:r>
              <a:rPr lang="en-US" dirty="0"/>
              <a:t>Revised 04/16/2019</a:t>
            </a:r>
          </a:p>
        </p:txBody>
      </p:sp>
    </p:spTree>
    <p:extLst>
      <p:ext uri="{BB962C8B-B14F-4D97-AF65-F5344CB8AC3E}">
        <p14:creationId xmlns:p14="http://schemas.microsoft.com/office/powerpoint/2010/main" val="946244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 Checks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solidFill>
                  <a:srgbClr val="7030A0"/>
                </a:solidFill>
              </a:rPr>
              <a:t>A claim check is required when:</a:t>
            </a:r>
          </a:p>
          <a:p>
            <a:pPr lvl="1"/>
            <a:r>
              <a:rPr lang="en-US" dirty="0">
                <a:solidFill>
                  <a:srgbClr val="7030A0"/>
                </a:solidFill>
              </a:rPr>
              <a:t>You remove a product from the home, home office, or private motor vehicle.</a:t>
            </a:r>
          </a:p>
          <a:p>
            <a:pPr lvl="1"/>
            <a:r>
              <a:rPr lang="en-US" dirty="0">
                <a:solidFill>
                  <a:srgbClr val="7030A0"/>
                </a:solidFill>
              </a:rPr>
              <a:t>You accept a set or appliance for repair at your place of business.</a:t>
            </a:r>
          </a:p>
          <a:p>
            <a:endParaRPr lang="en-US"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733800"/>
            <a:ext cx="2057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415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 Checks (2)</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solidFill>
                  <a:srgbClr val="7030A0"/>
                </a:solidFill>
              </a:rPr>
              <a:t>What needs to be on your Claim Check:</a:t>
            </a:r>
          </a:p>
          <a:p>
            <a:pPr lvl="1"/>
            <a:r>
              <a:rPr lang="en-US" dirty="0">
                <a:solidFill>
                  <a:srgbClr val="7030A0"/>
                </a:solidFill>
              </a:rPr>
              <a:t>The name and registration number of the service dealer and the address and telephone number of the location where the set or appliance will be repaired.</a:t>
            </a:r>
          </a:p>
          <a:p>
            <a:pPr lvl="1"/>
            <a:r>
              <a:rPr lang="en-US" dirty="0">
                <a:solidFill>
                  <a:srgbClr val="7030A0"/>
                </a:solidFill>
              </a:rPr>
              <a:t>The date the set or appliance was accepted or received by the service dealer.</a:t>
            </a:r>
          </a:p>
          <a:p>
            <a:pPr lvl="1"/>
            <a:r>
              <a:rPr lang="en-US" dirty="0">
                <a:solidFill>
                  <a:srgbClr val="7030A0"/>
                </a:solidFill>
              </a:rPr>
              <a:t>A description of the item.</a:t>
            </a:r>
          </a:p>
          <a:p>
            <a:pPr lvl="1"/>
            <a:r>
              <a:rPr lang="en-US" dirty="0">
                <a:solidFill>
                  <a:srgbClr val="7030A0"/>
                </a:solidFill>
              </a:rPr>
              <a:t>A description of the problem with the item.</a:t>
            </a:r>
          </a:p>
          <a:p>
            <a:endParaRPr lang="en-US" dirty="0">
              <a:solidFill>
                <a:srgbClr val="00B050"/>
              </a:solidFill>
            </a:endParaRPr>
          </a:p>
        </p:txBody>
      </p:sp>
    </p:spTree>
    <p:extLst>
      <p:ext uri="{BB962C8B-B14F-4D97-AF65-F5344CB8AC3E}">
        <p14:creationId xmlns:p14="http://schemas.microsoft.com/office/powerpoint/2010/main" val="39175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 Checks (3)</a:t>
            </a:r>
          </a:p>
        </p:txBody>
      </p:sp>
      <p:sp>
        <p:nvSpPr>
          <p:cNvPr id="3" name="Content Placeholder 2"/>
          <p:cNvSpPr>
            <a:spLocks noGrp="1"/>
          </p:cNvSpPr>
          <p:nvPr>
            <p:ph idx="1"/>
          </p:nvPr>
        </p:nvSpPr>
        <p:spPr/>
        <p:txBody>
          <a:bodyPr>
            <a:normAutofit/>
          </a:bodyPr>
          <a:lstStyle/>
          <a:p>
            <a:pPr marL="0" indent="0">
              <a:buNone/>
            </a:pPr>
            <a:r>
              <a:rPr lang="en-US" dirty="0">
                <a:solidFill>
                  <a:srgbClr val="7030A0"/>
                </a:solidFill>
              </a:rPr>
              <a:t>What needs to be on your Claim Check (cont.):</a:t>
            </a:r>
          </a:p>
          <a:p>
            <a:pPr marL="0" indent="0">
              <a:buNone/>
            </a:pPr>
            <a:endParaRPr lang="en-US" dirty="0">
              <a:solidFill>
                <a:srgbClr val="7030A0"/>
              </a:solidFill>
            </a:endParaRPr>
          </a:p>
          <a:p>
            <a:pPr lvl="1"/>
            <a:r>
              <a:rPr lang="en-US" dirty="0">
                <a:solidFill>
                  <a:srgbClr val="7030A0"/>
                </a:solidFill>
              </a:rPr>
              <a:t>The name and address of the customer.</a:t>
            </a:r>
          </a:p>
          <a:p>
            <a:pPr lvl="1"/>
            <a:r>
              <a:rPr lang="en-US" dirty="0">
                <a:solidFill>
                  <a:srgbClr val="7030A0"/>
                </a:solidFill>
              </a:rPr>
              <a:t>The signature of the person receiving the item.</a:t>
            </a:r>
          </a:p>
          <a:p>
            <a:pPr lvl="1"/>
            <a:r>
              <a:rPr lang="en-US" dirty="0">
                <a:solidFill>
                  <a:srgbClr val="7030A0"/>
                </a:solidFill>
              </a:rPr>
              <a:t>Removal and/or installation charge (if any)</a:t>
            </a:r>
          </a:p>
          <a:p>
            <a:pPr lvl="1"/>
            <a:r>
              <a:rPr lang="en-US" dirty="0">
                <a:solidFill>
                  <a:srgbClr val="7030A0"/>
                </a:solidFill>
              </a:rPr>
              <a:t>Whether or not the item is protected to the amount of the actual cash value while with the service dealer.</a:t>
            </a:r>
          </a:p>
          <a:p>
            <a:pPr lvl="1"/>
            <a:endParaRPr lang="en-US" dirty="0">
              <a:solidFill>
                <a:srgbClr val="00B050"/>
              </a:solidFill>
            </a:endParaRPr>
          </a:p>
          <a:p>
            <a:endParaRPr lang="en-US" dirty="0"/>
          </a:p>
        </p:txBody>
      </p:sp>
    </p:spTree>
    <p:extLst>
      <p:ext uri="{BB962C8B-B14F-4D97-AF65-F5344CB8AC3E}">
        <p14:creationId xmlns:p14="http://schemas.microsoft.com/office/powerpoint/2010/main" val="2253055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 Checks (4)</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solidFill>
                  <a:srgbClr val="7030A0"/>
                </a:solidFill>
              </a:rPr>
              <a:t>What needs to be on your Claim Check (cont.):</a:t>
            </a:r>
          </a:p>
          <a:p>
            <a:pPr lvl="1"/>
            <a:r>
              <a:rPr lang="en-US" dirty="0">
                <a:solidFill>
                  <a:srgbClr val="7030A0"/>
                </a:solidFill>
              </a:rPr>
              <a:t>In prominent type, the following statement:</a:t>
            </a:r>
          </a:p>
          <a:p>
            <a:pPr marL="457200" lvl="1" indent="0">
              <a:buNone/>
            </a:pPr>
            <a:r>
              <a:rPr lang="en-US" i="1" dirty="0"/>
              <a:t>“An estimate as required (Section 9844 of the California Business and Professions Code) for repairs shall be given to the customer by the service dealer in writing, and the service dealer may not charge for work done or parts supplied in excess of the estimate without prior consent of the customer. Where provided in writing, the service dealer may charge a reasonable fee for services provided in determining the nature of the malfunction in preparation of a written estimate for repair. For information contact the Bureau of Household Goods and Services, Department of Consumer Affairs, Sacramento 95834."</a:t>
            </a:r>
          </a:p>
        </p:txBody>
      </p:sp>
    </p:spTree>
    <p:extLst>
      <p:ext uri="{BB962C8B-B14F-4D97-AF65-F5344CB8AC3E}">
        <p14:creationId xmlns:p14="http://schemas.microsoft.com/office/powerpoint/2010/main" val="3905563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81400" cy="1143000"/>
          </a:xfrm>
        </p:spPr>
        <p:txBody>
          <a:bodyPr>
            <a:normAutofit fontScale="90000"/>
          </a:bodyPr>
          <a:lstStyle/>
          <a:p>
            <a:r>
              <a:rPr lang="en-US" dirty="0"/>
              <a:t>Claim Checks (5)</a:t>
            </a:r>
          </a:p>
        </p:txBody>
      </p:sp>
      <p:sp>
        <p:nvSpPr>
          <p:cNvPr id="3" name="Content Placeholder 2"/>
          <p:cNvSpPr>
            <a:spLocks noGrp="1"/>
          </p:cNvSpPr>
          <p:nvPr>
            <p:ph idx="1"/>
          </p:nvPr>
        </p:nvSpPr>
        <p:spPr>
          <a:xfrm>
            <a:off x="304800" y="1752600"/>
            <a:ext cx="3581400" cy="4525963"/>
          </a:xfrm>
        </p:spPr>
        <p:txBody>
          <a:bodyPr/>
          <a:lstStyle/>
          <a:p>
            <a:endParaRPr lang="en-US" dirty="0">
              <a:solidFill>
                <a:srgbClr val="0070C0"/>
              </a:solidFill>
            </a:endParaRPr>
          </a:p>
          <a:p>
            <a:r>
              <a:rPr lang="en-US" dirty="0">
                <a:solidFill>
                  <a:srgbClr val="7030A0"/>
                </a:solidFill>
              </a:rPr>
              <a:t>Example of how a claim check form should look. (front)</a:t>
            </a:r>
          </a:p>
        </p:txBody>
      </p:sp>
      <p:pic>
        <p:nvPicPr>
          <p:cNvPr id="2050" name="Picture 2" descr="Example Claim Check, 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04800"/>
            <a:ext cx="3886200" cy="611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089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81400" cy="1143000"/>
          </a:xfrm>
        </p:spPr>
        <p:txBody>
          <a:bodyPr>
            <a:normAutofit fontScale="90000"/>
          </a:bodyPr>
          <a:lstStyle/>
          <a:p>
            <a:r>
              <a:rPr lang="en-US" dirty="0"/>
              <a:t>Claim Checks (6)</a:t>
            </a:r>
          </a:p>
        </p:txBody>
      </p:sp>
      <p:sp>
        <p:nvSpPr>
          <p:cNvPr id="3" name="Content Placeholder 2"/>
          <p:cNvSpPr>
            <a:spLocks noGrp="1"/>
          </p:cNvSpPr>
          <p:nvPr>
            <p:ph idx="1"/>
          </p:nvPr>
        </p:nvSpPr>
        <p:spPr>
          <a:xfrm>
            <a:off x="304800" y="1752600"/>
            <a:ext cx="3810000" cy="4525963"/>
          </a:xfrm>
        </p:spPr>
        <p:txBody>
          <a:bodyPr/>
          <a:lstStyle/>
          <a:p>
            <a:endParaRPr lang="en-US" dirty="0">
              <a:solidFill>
                <a:srgbClr val="0070C0"/>
              </a:solidFill>
            </a:endParaRPr>
          </a:p>
          <a:p>
            <a:r>
              <a:rPr lang="en-US" dirty="0">
                <a:solidFill>
                  <a:srgbClr val="7030A0"/>
                </a:solidFill>
              </a:rPr>
              <a:t>Example (back)</a:t>
            </a:r>
          </a:p>
          <a:p>
            <a:endParaRPr lang="en-US" dirty="0">
              <a:solidFill>
                <a:srgbClr val="7030A0"/>
              </a:solidFill>
            </a:endParaRPr>
          </a:p>
          <a:p>
            <a:pPr lvl="1"/>
            <a:r>
              <a:rPr lang="en-US" dirty="0">
                <a:solidFill>
                  <a:srgbClr val="7030A0"/>
                </a:solidFill>
              </a:rPr>
              <a:t>This statement may appear on the front or back of the claim check.</a:t>
            </a:r>
          </a:p>
        </p:txBody>
      </p:sp>
      <p:pic>
        <p:nvPicPr>
          <p:cNvPr id="6" name="Picture 5" descr="A screenshot of a cell phone&#10;&#10;Description generated with very high confidence">
            <a:extLst>
              <a:ext uri="{FF2B5EF4-FFF2-40B4-BE49-F238E27FC236}">
                <a16:creationId xmlns:a16="http://schemas.microsoft.com/office/drawing/2014/main" id="{2279C0FF-0FF2-482F-B206-9681A4ED1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74638"/>
            <a:ext cx="3867690" cy="6096851"/>
          </a:xfrm>
          <a:prstGeom prst="rect">
            <a:avLst/>
          </a:prstGeom>
        </p:spPr>
      </p:pic>
    </p:spTree>
    <p:extLst>
      <p:ext uri="{BB962C8B-B14F-4D97-AF65-F5344CB8AC3E}">
        <p14:creationId xmlns:p14="http://schemas.microsoft.com/office/powerpoint/2010/main" val="293833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 Checks (7)</a:t>
            </a:r>
          </a:p>
        </p:txBody>
      </p:sp>
      <p:sp>
        <p:nvSpPr>
          <p:cNvPr id="3" name="Content Placeholder 2"/>
          <p:cNvSpPr>
            <a:spLocks noGrp="1"/>
          </p:cNvSpPr>
          <p:nvPr>
            <p:ph idx="1"/>
          </p:nvPr>
        </p:nvSpPr>
        <p:spPr/>
        <p:txBody>
          <a:bodyPr/>
          <a:lstStyle/>
          <a:p>
            <a:pPr marL="0" indent="0">
              <a:buNone/>
            </a:pPr>
            <a:r>
              <a:rPr lang="en-US" sz="3800" dirty="0">
                <a:solidFill>
                  <a:srgbClr val="7030A0"/>
                </a:solidFill>
              </a:rPr>
              <a:t>Where in the code section does it specify claim check requirements?</a:t>
            </a:r>
          </a:p>
          <a:p>
            <a:pPr marL="0" indent="0">
              <a:buNone/>
            </a:pPr>
            <a:endParaRPr lang="en-US" sz="3800" dirty="0">
              <a:solidFill>
                <a:srgbClr val="7030A0"/>
              </a:solidFill>
            </a:endParaRPr>
          </a:p>
          <a:p>
            <a:pPr lvl="1">
              <a:buFont typeface="Wingdings" panose="05000000000000000000" pitchFamily="2" charset="2"/>
              <a:buChar char="ü"/>
            </a:pPr>
            <a:r>
              <a:rPr lang="en-US" sz="3400" dirty="0">
                <a:solidFill>
                  <a:srgbClr val="7030A0"/>
                </a:solidFill>
              </a:rPr>
              <a:t>Business and Professions Code §9844</a:t>
            </a:r>
          </a:p>
          <a:p>
            <a:pPr lvl="1">
              <a:buFont typeface="Wingdings" panose="05000000000000000000" pitchFamily="2" charset="2"/>
              <a:buChar char="ü"/>
            </a:pPr>
            <a:r>
              <a:rPr lang="en-US" sz="3400" dirty="0">
                <a:solidFill>
                  <a:srgbClr val="7030A0"/>
                </a:solidFill>
              </a:rPr>
              <a:t>California Code of Regulations §2721</a:t>
            </a:r>
          </a:p>
          <a:p>
            <a:endParaRPr lang="en-US" dirty="0"/>
          </a:p>
        </p:txBody>
      </p:sp>
    </p:spTree>
    <p:extLst>
      <p:ext uri="{BB962C8B-B14F-4D97-AF65-F5344CB8AC3E}">
        <p14:creationId xmlns:p14="http://schemas.microsoft.com/office/powerpoint/2010/main" val="4031034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Invoices</a:t>
            </a:r>
          </a:p>
        </p:txBody>
      </p:sp>
      <p:sp>
        <p:nvSpPr>
          <p:cNvPr id="3" name="Content Placeholder 2"/>
          <p:cNvSpPr>
            <a:spLocks noGrp="1"/>
          </p:cNvSpPr>
          <p:nvPr>
            <p:ph idx="1"/>
          </p:nvPr>
        </p:nvSpPr>
        <p:spPr/>
        <p:txBody>
          <a:bodyPr/>
          <a:lstStyle/>
          <a:p>
            <a:r>
              <a:rPr lang="en-US" dirty="0">
                <a:solidFill>
                  <a:schemeClr val="accent6">
                    <a:lumMod val="75000"/>
                  </a:schemeClr>
                </a:solidFill>
              </a:rPr>
              <a:t>An invoice must contain:</a:t>
            </a:r>
          </a:p>
          <a:p>
            <a:pPr lvl="1">
              <a:buFont typeface="Wingdings" panose="05000000000000000000" pitchFamily="2" charset="2"/>
              <a:buChar char="ü"/>
            </a:pPr>
            <a:r>
              <a:rPr lang="en-US" dirty="0">
                <a:solidFill>
                  <a:schemeClr val="accent6">
                    <a:lumMod val="75000"/>
                  </a:schemeClr>
                </a:solidFill>
              </a:rPr>
              <a:t>Business Name, Address and Telephone Number</a:t>
            </a:r>
          </a:p>
          <a:p>
            <a:pPr lvl="1">
              <a:buFont typeface="Wingdings" panose="05000000000000000000" pitchFamily="2" charset="2"/>
              <a:buChar char="ü"/>
            </a:pPr>
            <a:r>
              <a:rPr lang="en-US" dirty="0">
                <a:solidFill>
                  <a:schemeClr val="accent6">
                    <a:lumMod val="75000"/>
                  </a:schemeClr>
                </a:solidFill>
              </a:rPr>
              <a:t>State Registration Number </a:t>
            </a:r>
          </a:p>
          <a:p>
            <a:pPr lvl="1">
              <a:buFont typeface="Wingdings" panose="05000000000000000000" pitchFamily="2" charset="2"/>
              <a:buChar char="ü"/>
            </a:pPr>
            <a:r>
              <a:rPr lang="en-US" dirty="0">
                <a:solidFill>
                  <a:schemeClr val="accent6">
                    <a:lumMod val="75000"/>
                  </a:schemeClr>
                </a:solidFill>
              </a:rPr>
              <a:t>Date of Invoice</a:t>
            </a:r>
          </a:p>
          <a:p>
            <a:pPr lvl="1">
              <a:buFont typeface="Wingdings" panose="05000000000000000000" pitchFamily="2" charset="2"/>
              <a:buChar char="ü"/>
            </a:pPr>
            <a:r>
              <a:rPr lang="en-US" dirty="0">
                <a:solidFill>
                  <a:schemeClr val="accent6">
                    <a:lumMod val="75000"/>
                  </a:schemeClr>
                </a:solidFill>
              </a:rPr>
              <a:t>If the unit is removed, the invoice must indicate the address of the location where the set is repaired.</a:t>
            </a:r>
          </a:p>
        </p:txBody>
      </p:sp>
    </p:spTree>
    <p:extLst>
      <p:ext uri="{BB962C8B-B14F-4D97-AF65-F5344CB8AC3E}">
        <p14:creationId xmlns:p14="http://schemas.microsoft.com/office/powerpoint/2010/main" val="2712844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Invoices (2)</a:t>
            </a:r>
          </a:p>
        </p:txBody>
      </p:sp>
      <p:sp>
        <p:nvSpPr>
          <p:cNvPr id="3" name="Content Placeholder 2"/>
          <p:cNvSpPr>
            <a:spLocks noGrp="1"/>
          </p:cNvSpPr>
          <p:nvPr>
            <p:ph idx="1"/>
          </p:nvPr>
        </p:nvSpPr>
        <p:spPr/>
        <p:txBody>
          <a:bodyPr/>
          <a:lstStyle/>
          <a:p>
            <a:r>
              <a:rPr lang="en-US" dirty="0">
                <a:solidFill>
                  <a:schemeClr val="accent6">
                    <a:lumMod val="75000"/>
                  </a:schemeClr>
                </a:solidFill>
              </a:rPr>
              <a:t>An invoice must contain (cont.):</a:t>
            </a:r>
          </a:p>
          <a:p>
            <a:pPr lvl="1">
              <a:buFont typeface="Wingdings" panose="05000000000000000000" pitchFamily="2" charset="2"/>
              <a:buChar char="ü"/>
            </a:pPr>
            <a:r>
              <a:rPr lang="en-US" dirty="0">
                <a:solidFill>
                  <a:schemeClr val="accent6">
                    <a:lumMod val="75000"/>
                  </a:schemeClr>
                </a:solidFill>
              </a:rPr>
              <a:t>Description of the unit, including make, model and serial number</a:t>
            </a:r>
          </a:p>
          <a:p>
            <a:pPr lvl="1">
              <a:buFont typeface="Wingdings" panose="05000000000000000000" pitchFamily="2" charset="2"/>
              <a:buChar char="ü"/>
            </a:pPr>
            <a:r>
              <a:rPr lang="en-US" dirty="0">
                <a:solidFill>
                  <a:schemeClr val="accent6">
                    <a:lumMod val="75000"/>
                  </a:schemeClr>
                </a:solidFill>
              </a:rPr>
              <a:t>Name and Address of the Customer</a:t>
            </a:r>
          </a:p>
          <a:p>
            <a:pPr lvl="1">
              <a:buFont typeface="Wingdings" panose="05000000000000000000" pitchFamily="2" charset="2"/>
              <a:buChar char="ü"/>
            </a:pPr>
            <a:r>
              <a:rPr lang="en-US" dirty="0">
                <a:solidFill>
                  <a:schemeClr val="accent6">
                    <a:lumMod val="75000"/>
                  </a:schemeClr>
                </a:solidFill>
              </a:rPr>
              <a:t>A summary of the customer’s description of what’s wrong with the unit</a:t>
            </a:r>
          </a:p>
          <a:p>
            <a:pPr lvl="1">
              <a:buFont typeface="Wingdings" panose="05000000000000000000" pitchFamily="2" charset="2"/>
              <a:buChar char="ü"/>
            </a:pPr>
            <a:r>
              <a:rPr lang="en-US" dirty="0">
                <a:solidFill>
                  <a:schemeClr val="accent6">
                    <a:lumMod val="75000"/>
                  </a:schemeClr>
                </a:solidFill>
              </a:rPr>
              <a:t>Itemization of each part replaced in the unit, indicating warranty or charge for each part</a:t>
            </a:r>
          </a:p>
          <a:p>
            <a:endParaRPr lang="en-US" dirty="0">
              <a:solidFill>
                <a:srgbClr val="00B050"/>
              </a:solidFill>
            </a:endParaRPr>
          </a:p>
        </p:txBody>
      </p:sp>
    </p:spTree>
    <p:extLst>
      <p:ext uri="{BB962C8B-B14F-4D97-AF65-F5344CB8AC3E}">
        <p14:creationId xmlns:p14="http://schemas.microsoft.com/office/powerpoint/2010/main" val="3145253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Invoices (3)</a:t>
            </a:r>
          </a:p>
        </p:txBody>
      </p:sp>
      <p:sp>
        <p:nvSpPr>
          <p:cNvPr id="3" name="Content Placeholder 2"/>
          <p:cNvSpPr>
            <a:spLocks noGrp="1"/>
          </p:cNvSpPr>
          <p:nvPr>
            <p:ph idx="1"/>
          </p:nvPr>
        </p:nvSpPr>
        <p:spPr/>
        <p:txBody>
          <a:bodyPr/>
          <a:lstStyle/>
          <a:p>
            <a:r>
              <a:rPr lang="en-US" dirty="0">
                <a:solidFill>
                  <a:schemeClr val="accent6">
                    <a:lumMod val="75000"/>
                  </a:schemeClr>
                </a:solidFill>
              </a:rPr>
              <a:t>An invoice must contain (cont.):</a:t>
            </a:r>
          </a:p>
          <a:p>
            <a:pPr lvl="1">
              <a:buFont typeface="Wingdings" panose="05000000000000000000" pitchFamily="2" charset="2"/>
              <a:buChar char="ü"/>
            </a:pPr>
            <a:r>
              <a:rPr lang="en-US" dirty="0">
                <a:solidFill>
                  <a:schemeClr val="accent6">
                    <a:lumMod val="75000"/>
                  </a:schemeClr>
                </a:solidFill>
              </a:rPr>
              <a:t>Itemization and description of labor or technical services performed within warranty or for which a charge was levied</a:t>
            </a:r>
          </a:p>
          <a:p>
            <a:pPr lvl="1">
              <a:buFont typeface="Wingdings" panose="05000000000000000000" pitchFamily="2" charset="2"/>
              <a:buChar char="ü"/>
            </a:pPr>
            <a:r>
              <a:rPr lang="en-US" dirty="0">
                <a:solidFill>
                  <a:schemeClr val="accent6">
                    <a:lumMod val="75000"/>
                  </a:schemeClr>
                </a:solidFill>
              </a:rPr>
              <a:t>An itemization and description of all other charges</a:t>
            </a:r>
          </a:p>
          <a:p>
            <a:pPr lvl="1">
              <a:buFont typeface="Wingdings" panose="05000000000000000000" pitchFamily="2" charset="2"/>
              <a:buChar char="ü"/>
            </a:pPr>
            <a:r>
              <a:rPr lang="en-US" dirty="0">
                <a:solidFill>
                  <a:schemeClr val="accent6">
                    <a:lumMod val="75000"/>
                  </a:schemeClr>
                </a:solidFill>
              </a:rPr>
              <a:t>If used or exchanged parts are used, a statement indicating which part is non-new</a:t>
            </a:r>
          </a:p>
        </p:txBody>
      </p:sp>
    </p:spTree>
    <p:extLst>
      <p:ext uri="{BB962C8B-B14F-4D97-AF65-F5344CB8AC3E}">
        <p14:creationId xmlns:p14="http://schemas.microsoft.com/office/powerpoint/2010/main" val="31481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Write it Right: What we will cover</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solidFill>
                  <a:srgbClr val="00B050"/>
                </a:solidFill>
              </a:rPr>
              <a:t>Written Estimates</a:t>
            </a:r>
          </a:p>
          <a:p>
            <a:pPr>
              <a:buFont typeface="Wingdings" panose="05000000000000000000" pitchFamily="2" charset="2"/>
              <a:buChar char="ü"/>
            </a:pPr>
            <a:r>
              <a:rPr lang="en-US" dirty="0">
                <a:solidFill>
                  <a:srgbClr val="00B050"/>
                </a:solidFill>
              </a:rPr>
              <a:t>Claim Checks</a:t>
            </a:r>
          </a:p>
          <a:p>
            <a:pPr>
              <a:buFont typeface="Wingdings" panose="05000000000000000000" pitchFamily="2" charset="2"/>
              <a:buChar char="ü"/>
            </a:pPr>
            <a:r>
              <a:rPr lang="en-US" dirty="0">
                <a:solidFill>
                  <a:srgbClr val="00B050"/>
                </a:solidFill>
              </a:rPr>
              <a:t>Invoices</a:t>
            </a:r>
          </a:p>
          <a:p>
            <a:pPr>
              <a:buFont typeface="Wingdings" panose="05000000000000000000" pitchFamily="2" charset="2"/>
              <a:buChar char="ü"/>
            </a:pPr>
            <a:r>
              <a:rPr lang="en-US" dirty="0">
                <a:solidFill>
                  <a:srgbClr val="00B050"/>
                </a:solidFill>
              </a:rPr>
              <a:t>Diagnostic Fees and Service Calls</a:t>
            </a:r>
          </a:p>
          <a:p>
            <a:pPr>
              <a:buFont typeface="Wingdings" panose="05000000000000000000" pitchFamily="2" charset="2"/>
              <a:buChar char="ü"/>
            </a:pPr>
            <a:r>
              <a:rPr lang="en-US" dirty="0">
                <a:solidFill>
                  <a:srgbClr val="00B050"/>
                </a:solidFill>
              </a:rPr>
              <a:t>Unusual Circumstances</a:t>
            </a:r>
          </a:p>
          <a:p>
            <a:pPr>
              <a:buFont typeface="Wingdings" panose="05000000000000000000" pitchFamily="2" charset="2"/>
              <a:buChar char="ü"/>
            </a:pPr>
            <a:r>
              <a:rPr lang="en-US" dirty="0">
                <a:solidFill>
                  <a:srgbClr val="00B050"/>
                </a:solidFill>
              </a:rPr>
              <a:t>Advertising</a:t>
            </a:r>
          </a:p>
          <a:p>
            <a:pPr>
              <a:buFont typeface="Wingdings" panose="05000000000000000000" pitchFamily="2" charset="2"/>
              <a:buChar char="ü"/>
            </a:pPr>
            <a:r>
              <a:rPr lang="en-US" dirty="0">
                <a:solidFill>
                  <a:srgbClr val="00B050"/>
                </a:solidFill>
              </a:rPr>
              <a:t>Guarantees</a:t>
            </a:r>
          </a:p>
        </p:txBody>
      </p:sp>
    </p:spTree>
    <p:extLst>
      <p:ext uri="{BB962C8B-B14F-4D97-AF65-F5344CB8AC3E}">
        <p14:creationId xmlns:p14="http://schemas.microsoft.com/office/powerpoint/2010/main" val="949002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Invoices (4)</a:t>
            </a:r>
          </a:p>
        </p:txBody>
      </p:sp>
      <p:sp>
        <p:nvSpPr>
          <p:cNvPr id="3" name="Content Placeholder 2"/>
          <p:cNvSpPr>
            <a:spLocks noGrp="1"/>
          </p:cNvSpPr>
          <p:nvPr>
            <p:ph idx="1"/>
          </p:nvPr>
        </p:nvSpPr>
        <p:spPr/>
        <p:txBody>
          <a:bodyPr/>
          <a:lstStyle/>
          <a:p>
            <a:r>
              <a:rPr lang="en-US" dirty="0">
                <a:solidFill>
                  <a:schemeClr val="accent6">
                    <a:lumMod val="75000"/>
                  </a:schemeClr>
                </a:solidFill>
              </a:rPr>
              <a:t>An invoice must contain (cont.):</a:t>
            </a:r>
          </a:p>
          <a:p>
            <a:pPr lvl="1">
              <a:buFont typeface="Wingdings" panose="05000000000000000000" pitchFamily="2" charset="2"/>
              <a:buChar char="ü"/>
            </a:pPr>
            <a:r>
              <a:rPr lang="en-US" dirty="0">
                <a:solidFill>
                  <a:schemeClr val="accent6">
                    <a:lumMod val="75000"/>
                  </a:schemeClr>
                </a:solidFill>
              </a:rPr>
              <a:t>Signature or employee number filling out the invoice</a:t>
            </a:r>
          </a:p>
          <a:p>
            <a:pPr lvl="1">
              <a:buFont typeface="Wingdings" panose="05000000000000000000" pitchFamily="2" charset="2"/>
              <a:buChar char="ü"/>
            </a:pPr>
            <a:r>
              <a:rPr lang="en-US" dirty="0">
                <a:solidFill>
                  <a:schemeClr val="accent6">
                    <a:lumMod val="75000"/>
                  </a:schemeClr>
                </a:solidFill>
              </a:rPr>
              <a:t>A statement of total charges</a:t>
            </a:r>
          </a:p>
          <a:p>
            <a:pPr lvl="1">
              <a:buFont typeface="Wingdings" panose="05000000000000000000" pitchFamily="2" charset="2"/>
              <a:buChar char="ü"/>
            </a:pPr>
            <a:r>
              <a:rPr lang="en-US" dirty="0">
                <a:solidFill>
                  <a:schemeClr val="accent6">
                    <a:lumMod val="75000"/>
                  </a:schemeClr>
                </a:solidFill>
              </a:rPr>
              <a:t>Signature or employee number performing the actual repair</a:t>
            </a:r>
          </a:p>
          <a:p>
            <a:endParaRPr lang="en-US" dirty="0">
              <a:solidFill>
                <a:srgbClr val="00B050"/>
              </a:solidFill>
            </a:endParaRPr>
          </a:p>
        </p:txBody>
      </p:sp>
    </p:spTree>
    <p:extLst>
      <p:ext uri="{BB962C8B-B14F-4D97-AF65-F5344CB8AC3E}">
        <p14:creationId xmlns:p14="http://schemas.microsoft.com/office/powerpoint/2010/main" val="2559159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Invoices (5)</a:t>
            </a:r>
          </a:p>
        </p:txBody>
      </p:sp>
      <p:sp>
        <p:nvSpPr>
          <p:cNvPr id="3" name="Content Placeholder 2"/>
          <p:cNvSpPr>
            <a:spLocks noGrp="1"/>
          </p:cNvSpPr>
          <p:nvPr>
            <p:ph idx="1"/>
          </p:nvPr>
        </p:nvSpPr>
        <p:spPr/>
        <p:txBody>
          <a:bodyPr>
            <a:normAutofit fontScale="85000" lnSpcReduction="20000"/>
          </a:bodyPr>
          <a:lstStyle/>
          <a:p>
            <a:r>
              <a:rPr lang="en-US" dirty="0">
                <a:solidFill>
                  <a:schemeClr val="accent6">
                    <a:lumMod val="75000"/>
                  </a:schemeClr>
                </a:solidFill>
              </a:rPr>
              <a:t>An invoice must contain (cont.):</a:t>
            </a:r>
          </a:p>
          <a:p>
            <a:pPr lvl="1"/>
            <a:r>
              <a:rPr lang="en-US" dirty="0">
                <a:solidFill>
                  <a:schemeClr val="accent6">
                    <a:lumMod val="75000"/>
                  </a:schemeClr>
                </a:solidFill>
              </a:rPr>
              <a:t>In prominent type, the following statement:</a:t>
            </a:r>
          </a:p>
          <a:p>
            <a:pPr marL="457200" lvl="1" indent="0">
              <a:buNone/>
            </a:pPr>
            <a:endParaRPr lang="en-US" dirty="0">
              <a:solidFill>
                <a:srgbClr val="0070C0"/>
              </a:solidFill>
            </a:endParaRPr>
          </a:p>
          <a:p>
            <a:pPr marL="457200" lvl="1" indent="0">
              <a:buNone/>
            </a:pPr>
            <a:r>
              <a:rPr lang="en-US" dirty="0"/>
              <a:t>“An estimate as required (Section 9844 of the California Business and Professions Code) for repairs shall be given to the customer by the service dealer in writing, and the service dealer may not charge for work done or parts supplied in excess of the estimate without prior consent of the customer.  Where provided in writing, the service dealer may charge a reasonable fee for services provided in determining the nature of the malfunction in preparation of a written estimate for repair.  For information contact the Bureau of Household Goods and Services, Department of Consumer Affairs, Sacramento 95834”</a:t>
            </a:r>
          </a:p>
        </p:txBody>
      </p:sp>
    </p:spTree>
    <p:extLst>
      <p:ext uri="{BB962C8B-B14F-4D97-AF65-F5344CB8AC3E}">
        <p14:creationId xmlns:p14="http://schemas.microsoft.com/office/powerpoint/2010/main" val="313369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lstStyle/>
          <a:p>
            <a:r>
              <a:rPr lang="en-US" dirty="0"/>
              <a:t>Invoices (6)</a:t>
            </a:r>
          </a:p>
        </p:txBody>
      </p:sp>
      <p:sp>
        <p:nvSpPr>
          <p:cNvPr id="3" name="Content Placeholder 2"/>
          <p:cNvSpPr>
            <a:spLocks noGrp="1"/>
          </p:cNvSpPr>
          <p:nvPr>
            <p:ph idx="1"/>
          </p:nvPr>
        </p:nvSpPr>
        <p:spPr>
          <a:xfrm>
            <a:off x="457200" y="1600200"/>
            <a:ext cx="4038600" cy="4525963"/>
          </a:xfrm>
        </p:spPr>
        <p:txBody>
          <a:bodyPr/>
          <a:lstStyle/>
          <a:p>
            <a:r>
              <a:rPr lang="en-US" dirty="0">
                <a:solidFill>
                  <a:schemeClr val="accent6">
                    <a:lumMod val="75000"/>
                  </a:schemeClr>
                </a:solidFill>
              </a:rPr>
              <a:t>Example (Front)</a:t>
            </a:r>
          </a:p>
        </p:txBody>
      </p:sp>
      <p:pic>
        <p:nvPicPr>
          <p:cNvPr id="5" name="Picture 8" descr="invoice2fcomp">
            <a:extLst>
              <a:ext uri="{FF2B5EF4-FFF2-40B4-BE49-F238E27FC236}">
                <a16:creationId xmlns:a16="http://schemas.microsoft.com/office/drawing/2014/main" id="{BCAE14B2-8492-479D-8190-CCC724290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09600"/>
            <a:ext cx="36417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263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Invoice example, back">
            <a:extLst>
              <a:ext uri="{FF2B5EF4-FFF2-40B4-BE49-F238E27FC236}">
                <a16:creationId xmlns:a16="http://schemas.microsoft.com/office/drawing/2014/main" id="{EAC81782-A117-46C4-A3F7-77792DCA8382}"/>
              </a:ext>
            </a:extLst>
          </p:cNvPr>
          <p:cNvSpPr/>
          <p:nvPr/>
        </p:nvSpPr>
        <p:spPr>
          <a:xfrm>
            <a:off x="5257800" y="2209800"/>
            <a:ext cx="21336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4038600" cy="1143000"/>
          </a:xfrm>
        </p:spPr>
        <p:txBody>
          <a:bodyPr/>
          <a:lstStyle/>
          <a:p>
            <a:r>
              <a:rPr lang="en-US" dirty="0"/>
              <a:t>Invoices (7)</a:t>
            </a:r>
          </a:p>
        </p:txBody>
      </p:sp>
      <p:sp>
        <p:nvSpPr>
          <p:cNvPr id="3" name="Content Placeholder 2"/>
          <p:cNvSpPr>
            <a:spLocks noGrp="1"/>
          </p:cNvSpPr>
          <p:nvPr>
            <p:ph idx="1"/>
          </p:nvPr>
        </p:nvSpPr>
        <p:spPr>
          <a:xfrm>
            <a:off x="457200" y="1600200"/>
            <a:ext cx="4038600" cy="4525963"/>
          </a:xfrm>
        </p:spPr>
        <p:txBody>
          <a:bodyPr/>
          <a:lstStyle/>
          <a:p>
            <a:r>
              <a:rPr lang="en-US" dirty="0">
                <a:solidFill>
                  <a:schemeClr val="accent6">
                    <a:lumMod val="75000"/>
                  </a:schemeClr>
                </a:solidFill>
              </a:rPr>
              <a:t>Example (Back)</a:t>
            </a:r>
          </a:p>
        </p:txBody>
      </p:sp>
      <p:pic>
        <p:nvPicPr>
          <p:cNvPr id="4" name="Picture 3" descr="Example invoice, back">
            <a:extLst>
              <a:ext uri="{FF2B5EF4-FFF2-40B4-BE49-F238E27FC236}">
                <a16:creationId xmlns:a16="http://schemas.microsoft.com/office/drawing/2014/main" id="{96D14289-6B87-4DDF-A22E-BED3A33A8BA5}"/>
              </a:ext>
            </a:extLst>
          </p:cNvPr>
          <p:cNvPicPr>
            <a:picLocks noChangeAspect="1"/>
          </p:cNvPicPr>
          <p:nvPr/>
        </p:nvPicPr>
        <p:blipFill>
          <a:blip r:embed="rId2"/>
          <a:stretch>
            <a:fillRect/>
          </a:stretch>
        </p:blipFill>
        <p:spPr>
          <a:xfrm>
            <a:off x="4662856" y="377687"/>
            <a:ext cx="3865199" cy="6102625"/>
          </a:xfrm>
          <a:prstGeom prst="rect">
            <a:avLst/>
          </a:prstGeom>
        </p:spPr>
      </p:pic>
    </p:spTree>
    <p:extLst>
      <p:ext uri="{BB962C8B-B14F-4D97-AF65-F5344CB8AC3E}">
        <p14:creationId xmlns:p14="http://schemas.microsoft.com/office/powerpoint/2010/main" val="2515168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75B1C-AF11-438D-9F10-194557BA09D5}"/>
              </a:ext>
            </a:extLst>
          </p:cNvPr>
          <p:cNvSpPr>
            <a:spLocks noGrp="1"/>
          </p:cNvSpPr>
          <p:nvPr>
            <p:ph type="title"/>
          </p:nvPr>
        </p:nvSpPr>
        <p:spPr/>
        <p:txBody>
          <a:bodyPr/>
          <a:lstStyle/>
          <a:p>
            <a:r>
              <a:rPr lang="en-US" dirty="0"/>
              <a:t>Invoices (8)</a:t>
            </a:r>
          </a:p>
        </p:txBody>
      </p:sp>
      <p:sp>
        <p:nvSpPr>
          <p:cNvPr id="3" name="Content Placeholder 2">
            <a:extLst>
              <a:ext uri="{FF2B5EF4-FFF2-40B4-BE49-F238E27FC236}">
                <a16:creationId xmlns:a16="http://schemas.microsoft.com/office/drawing/2014/main" id="{BDA37E2C-0154-458E-B046-8473E9DB21BD}"/>
              </a:ext>
            </a:extLst>
          </p:cNvPr>
          <p:cNvSpPr>
            <a:spLocks noGrp="1"/>
          </p:cNvSpPr>
          <p:nvPr>
            <p:ph idx="1"/>
          </p:nvPr>
        </p:nvSpPr>
        <p:spPr/>
        <p:txBody>
          <a:bodyPr/>
          <a:lstStyle/>
          <a:p>
            <a:endParaRPr lang="en-US" dirty="0">
              <a:solidFill>
                <a:schemeClr val="accent6">
                  <a:lumMod val="75000"/>
                </a:schemeClr>
              </a:solidFill>
            </a:endParaRPr>
          </a:p>
          <a:p>
            <a:r>
              <a:rPr lang="en-US" dirty="0">
                <a:solidFill>
                  <a:schemeClr val="accent6">
                    <a:lumMod val="75000"/>
                  </a:schemeClr>
                </a:solidFill>
              </a:rPr>
              <a:t>References in the Law</a:t>
            </a:r>
          </a:p>
          <a:p>
            <a:endParaRPr lang="en-US" sz="1050" dirty="0">
              <a:solidFill>
                <a:schemeClr val="accent6">
                  <a:lumMod val="75000"/>
                </a:schemeClr>
              </a:solidFill>
            </a:endParaRPr>
          </a:p>
          <a:p>
            <a:pPr lvl="1">
              <a:buFont typeface="Wingdings" panose="05000000000000000000" pitchFamily="2" charset="2"/>
              <a:buChar char="ü"/>
            </a:pPr>
            <a:r>
              <a:rPr lang="en-US" dirty="0">
                <a:solidFill>
                  <a:schemeClr val="accent6">
                    <a:lumMod val="75000"/>
                  </a:schemeClr>
                </a:solidFill>
              </a:rPr>
              <a:t>Business and Professions Code §9842</a:t>
            </a:r>
          </a:p>
          <a:p>
            <a:pPr lvl="1">
              <a:buFont typeface="Wingdings" panose="05000000000000000000" pitchFamily="2" charset="2"/>
              <a:buChar char="ü"/>
            </a:pPr>
            <a:r>
              <a:rPr lang="en-US" dirty="0">
                <a:solidFill>
                  <a:schemeClr val="accent6">
                    <a:lumMod val="75000"/>
                  </a:schemeClr>
                </a:solidFill>
              </a:rPr>
              <a:t>California Code of Regulations §2725</a:t>
            </a:r>
          </a:p>
        </p:txBody>
      </p:sp>
    </p:spTree>
    <p:extLst>
      <p:ext uri="{BB962C8B-B14F-4D97-AF65-F5344CB8AC3E}">
        <p14:creationId xmlns:p14="http://schemas.microsoft.com/office/powerpoint/2010/main" val="3698192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Fees and Service Calls</a:t>
            </a:r>
          </a:p>
        </p:txBody>
      </p:sp>
      <p:sp>
        <p:nvSpPr>
          <p:cNvPr id="3" name="Content Placeholder 2"/>
          <p:cNvSpPr>
            <a:spLocks noGrp="1"/>
          </p:cNvSpPr>
          <p:nvPr>
            <p:ph idx="1"/>
          </p:nvPr>
        </p:nvSpPr>
        <p:spPr/>
        <p:txBody>
          <a:bodyPr>
            <a:normAutofit lnSpcReduction="10000"/>
          </a:bodyPr>
          <a:lstStyle/>
          <a:p>
            <a:r>
              <a:rPr lang="en-US" sz="2800" dirty="0">
                <a:solidFill>
                  <a:srgbClr val="00B050"/>
                </a:solidFill>
              </a:rPr>
              <a:t>A reasonable fee can be charged for diagnosing the malfunction in preparation of a written estimate for repair, </a:t>
            </a:r>
            <a:r>
              <a:rPr lang="en-US" sz="2800" b="1" u="sng" dirty="0">
                <a:solidFill>
                  <a:srgbClr val="00B050"/>
                </a:solidFill>
              </a:rPr>
              <a:t>provided</a:t>
            </a:r>
            <a:r>
              <a:rPr lang="en-US" sz="2800" dirty="0">
                <a:solidFill>
                  <a:srgbClr val="00B050"/>
                </a:solidFill>
              </a:rPr>
              <a:t> that the customer was notified of the fee in writing prior to any work being performed. </a:t>
            </a:r>
          </a:p>
          <a:p>
            <a:r>
              <a:rPr lang="en-US" sz="2800" dirty="0">
                <a:solidFill>
                  <a:srgbClr val="00B050"/>
                </a:solidFill>
              </a:rPr>
              <a:t>If the unit is repaired in the home, the customer must be notified of any fee for the preparation of a written estimate, in writing, prior to any work being done or the unit being removed from the home.</a:t>
            </a:r>
          </a:p>
          <a:p>
            <a:r>
              <a:rPr lang="en-US" sz="2800" dirty="0">
                <a:solidFill>
                  <a:srgbClr val="00B050"/>
                </a:solidFill>
              </a:rPr>
              <a:t>Unless received by public carrier, the diagnosis fee must include any transportation or travel cost in conjunction with the diagnosis.</a:t>
            </a:r>
          </a:p>
          <a:p>
            <a:endParaRPr lang="en-US" sz="2800" dirty="0"/>
          </a:p>
        </p:txBody>
      </p:sp>
    </p:spTree>
    <p:extLst>
      <p:ext uri="{BB962C8B-B14F-4D97-AF65-F5344CB8AC3E}">
        <p14:creationId xmlns:p14="http://schemas.microsoft.com/office/powerpoint/2010/main" val="1892114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dirty="0"/>
              <a:t>Diagnostic Fees and Service Calls (2)</a:t>
            </a:r>
          </a:p>
        </p:txBody>
      </p:sp>
      <p:sp>
        <p:nvSpPr>
          <p:cNvPr id="3" name="Content Placeholder 2"/>
          <p:cNvSpPr>
            <a:spLocks noGrp="1"/>
          </p:cNvSpPr>
          <p:nvPr>
            <p:ph idx="1"/>
          </p:nvPr>
        </p:nvSpPr>
        <p:spPr>
          <a:xfrm>
            <a:off x="457200" y="2133600"/>
            <a:ext cx="8229600" cy="3992563"/>
          </a:xfrm>
        </p:spPr>
        <p:txBody>
          <a:bodyPr>
            <a:normAutofit/>
          </a:bodyPr>
          <a:lstStyle/>
          <a:p>
            <a:r>
              <a:rPr lang="en-US" dirty="0">
                <a:solidFill>
                  <a:srgbClr val="00B050"/>
                </a:solidFill>
              </a:rPr>
              <a:t>The service dealer shall quote a charge for each service call, and the diagnosis fee, if one is to be charged, </a:t>
            </a:r>
            <a:r>
              <a:rPr lang="en-US" u="sng" dirty="0">
                <a:solidFill>
                  <a:srgbClr val="00B050"/>
                </a:solidFill>
              </a:rPr>
              <a:t>prior</a:t>
            </a:r>
            <a:r>
              <a:rPr lang="en-US" dirty="0">
                <a:solidFill>
                  <a:srgbClr val="00B050"/>
                </a:solidFill>
              </a:rPr>
              <a:t> to making each service call.  </a:t>
            </a:r>
          </a:p>
          <a:p>
            <a:r>
              <a:rPr lang="en-US" dirty="0">
                <a:solidFill>
                  <a:srgbClr val="00B050"/>
                </a:solidFill>
              </a:rPr>
              <a:t>If a diagnosis fee is charged, it shall be included in the service call charge.</a:t>
            </a:r>
          </a:p>
        </p:txBody>
      </p:sp>
    </p:spTree>
    <p:extLst>
      <p:ext uri="{BB962C8B-B14F-4D97-AF65-F5344CB8AC3E}">
        <p14:creationId xmlns:p14="http://schemas.microsoft.com/office/powerpoint/2010/main" val="2165383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F54C-8F0E-451D-B21C-AA813240529C}"/>
              </a:ext>
            </a:extLst>
          </p:cNvPr>
          <p:cNvSpPr>
            <a:spLocks noGrp="1"/>
          </p:cNvSpPr>
          <p:nvPr>
            <p:ph type="title"/>
          </p:nvPr>
        </p:nvSpPr>
        <p:spPr>
          <a:xfrm>
            <a:off x="457200" y="274638"/>
            <a:ext cx="8229600" cy="1554162"/>
          </a:xfrm>
        </p:spPr>
        <p:txBody>
          <a:bodyPr>
            <a:normAutofit/>
          </a:bodyPr>
          <a:lstStyle/>
          <a:p>
            <a:r>
              <a:rPr lang="en-US" dirty="0"/>
              <a:t>Diagnostic Fees and Service Calls (3)</a:t>
            </a:r>
          </a:p>
        </p:txBody>
      </p:sp>
      <p:sp>
        <p:nvSpPr>
          <p:cNvPr id="3" name="Content Placeholder 2">
            <a:extLst>
              <a:ext uri="{FF2B5EF4-FFF2-40B4-BE49-F238E27FC236}">
                <a16:creationId xmlns:a16="http://schemas.microsoft.com/office/drawing/2014/main" id="{DCB616E2-5C2C-4791-9BA0-A57C84A81617}"/>
              </a:ext>
            </a:extLst>
          </p:cNvPr>
          <p:cNvSpPr>
            <a:spLocks noGrp="1"/>
          </p:cNvSpPr>
          <p:nvPr>
            <p:ph idx="1"/>
          </p:nvPr>
        </p:nvSpPr>
        <p:spPr>
          <a:xfrm>
            <a:off x="457200" y="2133600"/>
            <a:ext cx="8229600" cy="3992563"/>
          </a:xfrm>
        </p:spPr>
        <p:txBody>
          <a:bodyPr/>
          <a:lstStyle/>
          <a:p>
            <a:endParaRPr lang="en-US" dirty="0">
              <a:solidFill>
                <a:srgbClr val="00B050"/>
              </a:solidFill>
            </a:endParaRPr>
          </a:p>
          <a:p>
            <a:r>
              <a:rPr lang="en-US" dirty="0">
                <a:solidFill>
                  <a:srgbClr val="00B050"/>
                </a:solidFill>
              </a:rPr>
              <a:t>References in the Law</a:t>
            </a:r>
          </a:p>
          <a:p>
            <a:pPr lvl="1">
              <a:buFont typeface="Wingdings" panose="05000000000000000000" pitchFamily="2" charset="2"/>
              <a:buChar char="ü"/>
            </a:pPr>
            <a:r>
              <a:rPr lang="en-US" dirty="0">
                <a:solidFill>
                  <a:srgbClr val="00B050"/>
                </a:solidFill>
              </a:rPr>
              <a:t>Business and Professions Code §9844</a:t>
            </a:r>
          </a:p>
          <a:p>
            <a:pPr lvl="1">
              <a:buFont typeface="Wingdings" panose="05000000000000000000" pitchFamily="2" charset="2"/>
              <a:buChar char="ü"/>
            </a:pPr>
            <a:r>
              <a:rPr lang="en-US" dirty="0">
                <a:solidFill>
                  <a:srgbClr val="00B050"/>
                </a:solidFill>
              </a:rPr>
              <a:t>California Code of Regulations §2722.5</a:t>
            </a:r>
          </a:p>
          <a:p>
            <a:pPr lvl="1"/>
            <a:endParaRPr lang="en-US" dirty="0"/>
          </a:p>
        </p:txBody>
      </p:sp>
    </p:spTree>
    <p:extLst>
      <p:ext uri="{BB962C8B-B14F-4D97-AF65-F5344CB8AC3E}">
        <p14:creationId xmlns:p14="http://schemas.microsoft.com/office/powerpoint/2010/main" val="2254708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Unusual Circumstances</a:t>
            </a:r>
          </a:p>
        </p:txBody>
      </p:sp>
      <p:sp>
        <p:nvSpPr>
          <p:cNvPr id="3" name="Content Placeholder 2"/>
          <p:cNvSpPr>
            <a:spLocks noGrp="1"/>
          </p:cNvSpPr>
          <p:nvPr>
            <p:ph idx="1"/>
          </p:nvPr>
        </p:nvSpPr>
        <p:spPr/>
        <p:txBody>
          <a:bodyPr/>
          <a:lstStyle/>
          <a:p>
            <a:endParaRPr lang="en-US" dirty="0">
              <a:solidFill>
                <a:srgbClr val="0070C0"/>
              </a:solidFill>
            </a:endParaRPr>
          </a:p>
          <a:p>
            <a:r>
              <a:rPr lang="en-US" dirty="0">
                <a:solidFill>
                  <a:srgbClr val="7030A0"/>
                </a:solidFill>
              </a:rPr>
              <a:t>Sometimes, unusual circumstances occur in which standard practices cannot be followed.</a:t>
            </a:r>
          </a:p>
          <a:p>
            <a:r>
              <a:rPr lang="en-US" dirty="0">
                <a:solidFill>
                  <a:srgbClr val="7030A0"/>
                </a:solidFill>
              </a:rPr>
              <a:t>Many of these circumstances are covered in California Code of Regulations §2722.6.</a:t>
            </a:r>
          </a:p>
          <a:p>
            <a:r>
              <a:rPr lang="en-US" dirty="0">
                <a:solidFill>
                  <a:srgbClr val="7030A0"/>
                </a:solidFill>
              </a:rPr>
              <a:t>When in doubt, contact the Bureau for assistance and guidance.</a:t>
            </a:r>
          </a:p>
        </p:txBody>
      </p:sp>
    </p:spTree>
    <p:extLst>
      <p:ext uri="{BB962C8B-B14F-4D97-AF65-F5344CB8AC3E}">
        <p14:creationId xmlns:p14="http://schemas.microsoft.com/office/powerpoint/2010/main" val="2697130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Guarantee of Work</a:t>
            </a:r>
          </a:p>
        </p:txBody>
      </p:sp>
      <p:sp>
        <p:nvSpPr>
          <p:cNvPr id="3" name="Content Placeholder 2"/>
          <p:cNvSpPr>
            <a:spLocks noGrp="1"/>
          </p:cNvSpPr>
          <p:nvPr>
            <p:ph idx="1"/>
          </p:nvPr>
        </p:nvSpPr>
        <p:spPr/>
        <p:txBody>
          <a:bodyPr>
            <a:normAutofit fontScale="92500" lnSpcReduction="20000"/>
          </a:bodyPr>
          <a:lstStyle/>
          <a:p>
            <a:r>
              <a:rPr lang="en-US" dirty="0">
                <a:solidFill>
                  <a:schemeClr val="accent6">
                    <a:lumMod val="75000"/>
                  </a:schemeClr>
                </a:solidFill>
              </a:rPr>
              <a:t>If a guarantee is used in conjunction with a repair or install the following must be provided in writing:</a:t>
            </a:r>
          </a:p>
          <a:p>
            <a:pPr lvl="1">
              <a:buFont typeface="Wingdings" panose="05000000000000000000" pitchFamily="2" charset="2"/>
              <a:buChar char="Ø"/>
            </a:pPr>
            <a:r>
              <a:rPr lang="en-US" dirty="0">
                <a:solidFill>
                  <a:schemeClr val="accent6">
                    <a:lumMod val="75000"/>
                  </a:schemeClr>
                </a:solidFill>
              </a:rPr>
              <a:t>Nature and extent of the guarantee.</a:t>
            </a:r>
          </a:p>
          <a:p>
            <a:pPr lvl="1">
              <a:buFont typeface="Wingdings" panose="05000000000000000000" pitchFamily="2" charset="2"/>
              <a:buChar char="Ø"/>
            </a:pPr>
            <a:r>
              <a:rPr lang="en-US" dirty="0">
                <a:solidFill>
                  <a:schemeClr val="accent6">
                    <a:lumMod val="75000"/>
                  </a:schemeClr>
                </a:solidFill>
              </a:rPr>
              <a:t>Identity of the guarantor.</a:t>
            </a:r>
          </a:p>
          <a:p>
            <a:r>
              <a:rPr lang="en-US" dirty="0">
                <a:solidFill>
                  <a:schemeClr val="accent6">
                    <a:lumMod val="75000"/>
                  </a:schemeClr>
                </a:solidFill>
              </a:rPr>
              <a:t>If a partial/no guarantee is provided:</a:t>
            </a:r>
          </a:p>
          <a:p>
            <a:pPr lvl="1">
              <a:buFont typeface="Wingdings" panose="05000000000000000000" pitchFamily="2" charset="2"/>
              <a:buChar char="Ø"/>
            </a:pPr>
            <a:r>
              <a:rPr lang="en-US" dirty="0">
                <a:solidFill>
                  <a:schemeClr val="accent6">
                    <a:lumMod val="75000"/>
                  </a:schemeClr>
                </a:solidFill>
              </a:rPr>
              <a:t>The invoice must state what portion of the service is not covered by a guarantee.</a:t>
            </a:r>
          </a:p>
          <a:p>
            <a:r>
              <a:rPr lang="en-US" dirty="0">
                <a:solidFill>
                  <a:schemeClr val="accent6">
                    <a:lumMod val="75000"/>
                  </a:schemeClr>
                </a:solidFill>
              </a:rPr>
              <a:t>If not stated in the invoice, it will be assumed that the service is covered by an implied 30-day labor and 90-day parts guarantee.</a:t>
            </a:r>
          </a:p>
          <a:p>
            <a:pPr lvl="1"/>
            <a:endParaRPr lang="en-US" dirty="0"/>
          </a:p>
        </p:txBody>
      </p:sp>
    </p:spTree>
    <p:extLst>
      <p:ext uri="{BB962C8B-B14F-4D97-AF65-F5344CB8AC3E}">
        <p14:creationId xmlns:p14="http://schemas.microsoft.com/office/powerpoint/2010/main" val="3954572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More Help?</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solidFill>
                  <a:srgbClr val="00B050"/>
                </a:solidFill>
              </a:rPr>
              <a:t>Email: </a:t>
            </a:r>
            <a:r>
              <a:rPr lang="en-US" dirty="0">
                <a:hlinkClick r:id="rId2"/>
              </a:rPr>
              <a:t>homeproducts@dca.ca.gov</a:t>
            </a:r>
            <a:endParaRPr lang="en-US" dirty="0"/>
          </a:p>
          <a:p>
            <a:endParaRPr lang="en-US" dirty="0">
              <a:solidFill>
                <a:srgbClr val="00B050"/>
              </a:solidFill>
            </a:endParaRPr>
          </a:p>
          <a:p>
            <a:pPr>
              <a:buFont typeface="Wingdings" panose="05000000000000000000" pitchFamily="2" charset="2"/>
              <a:buChar char="Ø"/>
            </a:pPr>
            <a:r>
              <a:rPr lang="en-US" dirty="0">
                <a:solidFill>
                  <a:srgbClr val="00B050"/>
                </a:solidFill>
              </a:rPr>
              <a:t>Phone: (916) 999-2041</a:t>
            </a:r>
          </a:p>
          <a:p>
            <a:pPr>
              <a:buFont typeface="Wingdings" panose="05000000000000000000" pitchFamily="2" charset="2"/>
              <a:buChar char="Ø"/>
            </a:pPr>
            <a:endParaRPr lang="en-US" dirty="0">
              <a:solidFill>
                <a:srgbClr val="00B050"/>
              </a:solidFill>
            </a:endParaRPr>
          </a:p>
          <a:p>
            <a:pPr>
              <a:buFont typeface="Wingdings" panose="05000000000000000000" pitchFamily="2" charset="2"/>
              <a:buChar char="Ø"/>
            </a:pPr>
            <a:r>
              <a:rPr lang="en-US" dirty="0">
                <a:solidFill>
                  <a:srgbClr val="00B050"/>
                </a:solidFill>
                <a:hlinkClick r:id="rId3"/>
              </a:rPr>
              <a:t>Text of EAR Law and Regulations</a:t>
            </a:r>
            <a:endParaRPr lang="en-US" dirty="0">
              <a:solidFill>
                <a:srgbClr val="00B050"/>
              </a:solidFill>
            </a:endParaRPr>
          </a:p>
          <a:p>
            <a:pPr marL="0" indent="0">
              <a:buNone/>
            </a:pPr>
            <a:endParaRPr lang="en-US" dirty="0">
              <a:solidFill>
                <a:srgbClr val="00B050"/>
              </a:solidFill>
            </a:endParaRPr>
          </a:p>
        </p:txBody>
      </p:sp>
    </p:spTree>
    <p:extLst>
      <p:ext uri="{BB962C8B-B14F-4D97-AF65-F5344CB8AC3E}">
        <p14:creationId xmlns:p14="http://schemas.microsoft.com/office/powerpoint/2010/main" val="1421206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Guarantee of Work (2)</a:t>
            </a:r>
          </a:p>
        </p:txBody>
      </p:sp>
      <p:sp>
        <p:nvSpPr>
          <p:cNvPr id="3" name="Content Placeholder 2"/>
          <p:cNvSpPr>
            <a:spLocks noGrp="1"/>
          </p:cNvSpPr>
          <p:nvPr>
            <p:ph idx="1"/>
          </p:nvPr>
        </p:nvSpPr>
        <p:spPr/>
        <p:txBody>
          <a:bodyPr/>
          <a:lstStyle/>
          <a:p>
            <a:endParaRPr lang="en-US" dirty="0">
              <a:solidFill>
                <a:srgbClr val="00B050"/>
              </a:solidFill>
            </a:endParaRPr>
          </a:p>
          <a:p>
            <a:r>
              <a:rPr lang="en-US" dirty="0">
                <a:solidFill>
                  <a:schemeClr val="accent6">
                    <a:lumMod val="75000"/>
                  </a:schemeClr>
                </a:solidFill>
              </a:rPr>
              <a:t>References in the Law</a:t>
            </a:r>
          </a:p>
          <a:p>
            <a:endParaRPr lang="en-US" sz="1200" dirty="0">
              <a:solidFill>
                <a:schemeClr val="accent6">
                  <a:lumMod val="75000"/>
                </a:schemeClr>
              </a:solidFill>
            </a:endParaRPr>
          </a:p>
          <a:p>
            <a:pPr lvl="1">
              <a:buFont typeface="Wingdings" panose="05000000000000000000" pitchFamily="2" charset="2"/>
              <a:buChar char="ü"/>
            </a:pPr>
            <a:r>
              <a:rPr lang="en-US" dirty="0">
                <a:solidFill>
                  <a:schemeClr val="accent6">
                    <a:lumMod val="75000"/>
                  </a:schemeClr>
                </a:solidFill>
              </a:rPr>
              <a:t>Business and Professions Code §9846</a:t>
            </a:r>
          </a:p>
          <a:p>
            <a:pPr lvl="1">
              <a:buFont typeface="Wingdings" panose="05000000000000000000" pitchFamily="2" charset="2"/>
              <a:buChar char="ü"/>
            </a:pPr>
            <a:r>
              <a:rPr lang="en-US" dirty="0">
                <a:solidFill>
                  <a:schemeClr val="accent6">
                    <a:lumMod val="75000"/>
                  </a:schemeClr>
                </a:solidFill>
              </a:rPr>
              <a:t>California Code of Regulations §2736</a:t>
            </a:r>
          </a:p>
        </p:txBody>
      </p:sp>
    </p:spTree>
    <p:extLst>
      <p:ext uri="{BB962C8B-B14F-4D97-AF65-F5344CB8AC3E}">
        <p14:creationId xmlns:p14="http://schemas.microsoft.com/office/powerpoint/2010/main" val="3175348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3" name="Content Placeholder 2"/>
          <p:cNvSpPr>
            <a:spLocks noGrp="1"/>
          </p:cNvSpPr>
          <p:nvPr>
            <p:ph idx="1"/>
          </p:nvPr>
        </p:nvSpPr>
        <p:spPr/>
        <p:txBody>
          <a:bodyPr/>
          <a:lstStyle/>
          <a:p>
            <a:r>
              <a:rPr lang="en-US" dirty="0"/>
              <a:t>You can visit the Bureau online for more information at:</a:t>
            </a:r>
          </a:p>
          <a:p>
            <a:endParaRPr lang="en-US" sz="1100" dirty="0"/>
          </a:p>
          <a:p>
            <a:pPr marL="457200" lvl="1" indent="0">
              <a:buNone/>
            </a:pPr>
            <a:r>
              <a:rPr lang="en-US" dirty="0">
                <a:hlinkClick r:id="rId2"/>
              </a:rPr>
              <a:t>www.bhgs.dca.ca.gov</a:t>
            </a:r>
            <a:r>
              <a:rPr lang="en-US" dirty="0"/>
              <a:t>	</a:t>
            </a:r>
          </a:p>
          <a:p>
            <a:pPr marL="457200" lvl="1" indent="0">
              <a:buNone/>
            </a:pPr>
            <a:endParaRPr lang="en-US" sz="1200" dirty="0"/>
          </a:p>
          <a:p>
            <a:r>
              <a:rPr lang="en-US" dirty="0"/>
              <a:t>Or contact us at:</a:t>
            </a:r>
          </a:p>
          <a:p>
            <a:pPr marL="457200" lvl="1" indent="0">
              <a:buNone/>
            </a:pPr>
            <a:r>
              <a:rPr lang="en-US" dirty="0">
                <a:hlinkClick r:id="rId3"/>
              </a:rPr>
              <a:t>homeproduct@dca.ca.gov</a:t>
            </a:r>
            <a:endParaRPr lang="en-US" dirty="0"/>
          </a:p>
          <a:p>
            <a:pPr marL="457200" lvl="1" indent="0">
              <a:buNone/>
            </a:pPr>
            <a:r>
              <a:rPr lang="en-US" dirty="0"/>
              <a:t>(916) 999-2041</a:t>
            </a:r>
          </a:p>
        </p:txBody>
      </p:sp>
    </p:spTree>
    <p:extLst>
      <p:ext uri="{BB962C8B-B14F-4D97-AF65-F5344CB8AC3E}">
        <p14:creationId xmlns:p14="http://schemas.microsoft.com/office/powerpoint/2010/main" val="1276305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Estimates</a:t>
            </a:r>
          </a:p>
        </p:txBody>
      </p:sp>
      <p:sp>
        <p:nvSpPr>
          <p:cNvPr id="3" name="Content Placeholder 2"/>
          <p:cNvSpPr>
            <a:spLocks noGrp="1"/>
          </p:cNvSpPr>
          <p:nvPr>
            <p:ph idx="1"/>
          </p:nvPr>
        </p:nvSpPr>
        <p:spPr/>
        <p:txBody>
          <a:bodyPr/>
          <a:lstStyle/>
          <a:p>
            <a:pPr>
              <a:buFont typeface="Wingdings" panose="05000000000000000000" pitchFamily="2" charset="2"/>
              <a:buChar char="ü"/>
            </a:pPr>
            <a:endParaRPr lang="en-US" dirty="0">
              <a:solidFill>
                <a:srgbClr val="00B050"/>
              </a:solidFill>
            </a:endParaRPr>
          </a:p>
          <a:p>
            <a:pPr>
              <a:buFont typeface="Wingdings" panose="05000000000000000000" pitchFamily="2" charset="2"/>
              <a:buChar char="ü"/>
            </a:pPr>
            <a:r>
              <a:rPr lang="en-US" dirty="0">
                <a:solidFill>
                  <a:srgbClr val="00B050"/>
                </a:solidFill>
              </a:rPr>
              <a:t>A service dealer may not perform repairs or charge a customer for repairs until the customer has been provided with an </a:t>
            </a:r>
            <a:r>
              <a:rPr lang="en-US" b="1" u="sng" dirty="0">
                <a:solidFill>
                  <a:srgbClr val="FF0000"/>
                </a:solidFill>
              </a:rPr>
              <a:t>estimate</a:t>
            </a:r>
            <a:r>
              <a:rPr lang="en-US" dirty="0">
                <a:solidFill>
                  <a:srgbClr val="FF0000"/>
                </a:solidFill>
              </a:rPr>
              <a:t> </a:t>
            </a:r>
            <a:r>
              <a:rPr lang="en-US" dirty="0">
                <a:solidFill>
                  <a:srgbClr val="00B050"/>
                </a:solidFill>
              </a:rPr>
              <a:t>in writing and the customer specifically </a:t>
            </a:r>
            <a:r>
              <a:rPr lang="en-US" b="1" u="sng" dirty="0">
                <a:solidFill>
                  <a:srgbClr val="FF0000"/>
                </a:solidFill>
              </a:rPr>
              <a:t>authorized</a:t>
            </a:r>
            <a:r>
              <a:rPr lang="en-US" dirty="0">
                <a:solidFill>
                  <a:srgbClr val="00B050"/>
                </a:solidFill>
              </a:rPr>
              <a:t> the repairs.</a:t>
            </a:r>
          </a:p>
          <a:p>
            <a:endParaRPr lang="en-US" dirty="0">
              <a:solidFill>
                <a:srgbClr val="00B050"/>
              </a:solidFill>
            </a:endParaRPr>
          </a:p>
        </p:txBody>
      </p:sp>
    </p:spTree>
    <p:extLst>
      <p:ext uri="{BB962C8B-B14F-4D97-AF65-F5344CB8AC3E}">
        <p14:creationId xmlns:p14="http://schemas.microsoft.com/office/powerpoint/2010/main" val="3449454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Estimates (2)</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solidFill>
                  <a:srgbClr val="00B050"/>
                </a:solidFill>
              </a:rPr>
              <a:t>After a written estimate has been provided to the customer the service dealer may not charge for work done or parts supplied in excess of the written estimate without the prior oral or written consent of the customer.  If such consent is oral the service dealer shall make a notation on the invoice of the date, time and name of person authorizing the additional repairs.</a:t>
            </a:r>
          </a:p>
        </p:txBody>
      </p:sp>
    </p:spTree>
    <p:extLst>
      <p:ext uri="{BB962C8B-B14F-4D97-AF65-F5344CB8AC3E}">
        <p14:creationId xmlns:p14="http://schemas.microsoft.com/office/powerpoint/2010/main" val="294572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Estimates (3)</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en-US" dirty="0">
                <a:solidFill>
                  <a:srgbClr val="00B050"/>
                </a:solidFill>
              </a:rPr>
              <a:t>Where a written estimate is provided in the residence the estimate shall include as part of the labor charge:</a:t>
            </a:r>
          </a:p>
          <a:p>
            <a:pPr lvl="1"/>
            <a:r>
              <a:rPr lang="en-US" dirty="0">
                <a:solidFill>
                  <a:srgbClr val="00B050"/>
                </a:solidFill>
              </a:rPr>
              <a:t>transportation and travel charges</a:t>
            </a:r>
          </a:p>
          <a:p>
            <a:pPr lvl="1"/>
            <a:r>
              <a:rPr lang="en-US" dirty="0">
                <a:solidFill>
                  <a:srgbClr val="00B050"/>
                </a:solidFill>
              </a:rPr>
              <a:t>initial service call charge (if any) </a:t>
            </a:r>
          </a:p>
          <a:p>
            <a:pPr marL="0" indent="0">
              <a:buNone/>
            </a:pPr>
            <a:endParaRPr lang="en-US" u="sng" dirty="0">
              <a:solidFill>
                <a:srgbClr val="00B050"/>
              </a:solidFill>
            </a:endParaRPr>
          </a:p>
          <a:p>
            <a:pPr marL="0" indent="0">
              <a:buNone/>
            </a:pPr>
            <a:r>
              <a:rPr lang="en-US" u="sng" dirty="0">
                <a:solidFill>
                  <a:srgbClr val="FF0000"/>
                </a:solidFill>
              </a:rPr>
              <a:t>Remember - SALES TAX and other applicable taxes shall not be considered as part of the written estimate.</a:t>
            </a:r>
          </a:p>
          <a:p>
            <a:endParaRPr lang="en-US" dirty="0">
              <a:solidFill>
                <a:srgbClr val="00B050"/>
              </a:solidFill>
            </a:endParaRPr>
          </a:p>
        </p:txBody>
      </p:sp>
    </p:spTree>
    <p:extLst>
      <p:ext uri="{BB962C8B-B14F-4D97-AF65-F5344CB8AC3E}">
        <p14:creationId xmlns:p14="http://schemas.microsoft.com/office/powerpoint/2010/main" val="3263717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Estimates (4)</a:t>
            </a:r>
          </a:p>
        </p:txBody>
      </p:sp>
      <p:sp>
        <p:nvSpPr>
          <p:cNvPr id="3" name="Content Placeholder 2"/>
          <p:cNvSpPr>
            <a:spLocks noGrp="1"/>
          </p:cNvSpPr>
          <p:nvPr>
            <p:ph idx="1"/>
          </p:nvPr>
        </p:nvSpPr>
        <p:spPr>
          <a:xfrm>
            <a:off x="457200" y="2590800"/>
            <a:ext cx="8229600" cy="3535363"/>
          </a:xfrm>
        </p:spPr>
        <p:txBody>
          <a:bodyPr/>
          <a:lstStyle/>
          <a:p>
            <a:pPr>
              <a:buFont typeface="Wingdings" panose="05000000000000000000" pitchFamily="2" charset="2"/>
              <a:buChar char="ü"/>
            </a:pPr>
            <a:r>
              <a:rPr lang="en-US" dirty="0">
                <a:solidFill>
                  <a:srgbClr val="00B050"/>
                </a:solidFill>
              </a:rPr>
              <a:t>“Don’ts” in your estimates</a:t>
            </a:r>
          </a:p>
          <a:p>
            <a:pPr lvl="1"/>
            <a:r>
              <a:rPr lang="en-US" dirty="0">
                <a:solidFill>
                  <a:srgbClr val="00B050"/>
                </a:solidFill>
              </a:rPr>
              <a:t>Don’t give a minimum or maximum estimate!</a:t>
            </a:r>
          </a:p>
          <a:p>
            <a:pPr lvl="1"/>
            <a:r>
              <a:rPr lang="en-US" dirty="0">
                <a:solidFill>
                  <a:srgbClr val="00B050"/>
                </a:solidFill>
              </a:rPr>
              <a:t>Don’t exclude costs (except for taxes) from your estimate.  Estimates must include all charges!</a:t>
            </a:r>
          </a:p>
          <a:p>
            <a:pPr lvl="1"/>
            <a:r>
              <a:rPr lang="en-US" dirty="0">
                <a:solidFill>
                  <a:srgbClr val="00B050"/>
                </a:solidFill>
              </a:rPr>
              <a:t>Don’t just give an oral estimate – be sure you provide an estimate in writing first!</a:t>
            </a:r>
          </a:p>
          <a:p>
            <a:endParaRPr lang="en-US" dirty="0">
              <a:solidFill>
                <a:srgbClr val="00B050"/>
              </a:solidFill>
            </a:endParaRPr>
          </a:p>
        </p:txBody>
      </p:sp>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85140080"/>
              </p:ext>
            </p:extLst>
          </p:nvPr>
        </p:nvGraphicFramePr>
        <p:xfrm>
          <a:off x="5943600" y="1295400"/>
          <a:ext cx="2133600" cy="1765300"/>
        </p:xfrm>
        <a:graphic>
          <a:graphicData uri="http://schemas.openxmlformats.org/presentationml/2006/ole">
            <mc:AlternateContent xmlns:mc="http://schemas.openxmlformats.org/markup-compatibility/2006">
              <mc:Choice xmlns:v="urn:schemas-microsoft-com:vml" Requires="v">
                <p:oleObj spid="_x0000_s1059" name="Clip" r:id="rId3" imgW="861695" imgH="964565" progId="MS_ClipArt_Gallery.2">
                  <p:embed/>
                </p:oleObj>
              </mc:Choice>
              <mc:Fallback>
                <p:oleObj name="Clip" r:id="rId3" imgW="861695" imgH="964565"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295400"/>
                        <a:ext cx="2133600" cy="176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5011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05200" cy="1143000"/>
          </a:xfrm>
        </p:spPr>
        <p:txBody>
          <a:bodyPr>
            <a:normAutofit fontScale="90000"/>
          </a:bodyPr>
          <a:lstStyle/>
          <a:p>
            <a:br>
              <a:rPr lang="en-US" dirty="0"/>
            </a:br>
            <a:r>
              <a:rPr lang="en-US" dirty="0"/>
              <a:t>Written Estimates (5)</a:t>
            </a:r>
          </a:p>
        </p:txBody>
      </p:sp>
      <p:sp>
        <p:nvSpPr>
          <p:cNvPr id="3" name="Content Placeholder 2"/>
          <p:cNvSpPr>
            <a:spLocks noGrp="1"/>
          </p:cNvSpPr>
          <p:nvPr>
            <p:ph idx="1"/>
          </p:nvPr>
        </p:nvSpPr>
        <p:spPr>
          <a:xfrm>
            <a:off x="457200" y="2211420"/>
            <a:ext cx="3352800" cy="4525963"/>
          </a:xfrm>
        </p:spPr>
        <p:txBody>
          <a:bodyPr/>
          <a:lstStyle/>
          <a:p>
            <a:r>
              <a:rPr lang="en-US" dirty="0">
                <a:solidFill>
                  <a:srgbClr val="00B050"/>
                </a:solidFill>
              </a:rPr>
              <a:t>Example of a properly written estimate.</a:t>
            </a:r>
          </a:p>
        </p:txBody>
      </p:sp>
      <p:pic>
        <p:nvPicPr>
          <p:cNvPr id="2050" name="Picture 2" descr="Written estimate example, 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81715"/>
            <a:ext cx="4648200" cy="642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789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Estimates (6)</a:t>
            </a:r>
          </a:p>
        </p:txBody>
      </p:sp>
      <p:sp>
        <p:nvSpPr>
          <p:cNvPr id="3" name="Content Placeholder 2"/>
          <p:cNvSpPr>
            <a:spLocks noGrp="1"/>
          </p:cNvSpPr>
          <p:nvPr>
            <p:ph idx="1"/>
          </p:nvPr>
        </p:nvSpPr>
        <p:spPr/>
        <p:txBody>
          <a:bodyPr>
            <a:normAutofit/>
          </a:bodyPr>
          <a:lstStyle/>
          <a:p>
            <a:r>
              <a:rPr lang="en-US" sz="3800" dirty="0">
                <a:solidFill>
                  <a:srgbClr val="00B050"/>
                </a:solidFill>
              </a:rPr>
              <a:t>Legal References:</a:t>
            </a:r>
          </a:p>
          <a:p>
            <a:endParaRPr lang="en-US" sz="3800" dirty="0">
              <a:solidFill>
                <a:srgbClr val="00B050"/>
              </a:solidFill>
            </a:endParaRPr>
          </a:p>
          <a:p>
            <a:pPr lvl="1"/>
            <a:r>
              <a:rPr lang="en-US" sz="3400" dirty="0">
                <a:solidFill>
                  <a:srgbClr val="00B050"/>
                </a:solidFill>
              </a:rPr>
              <a:t>Business and Professions Code §9844</a:t>
            </a:r>
          </a:p>
          <a:p>
            <a:pPr lvl="1"/>
            <a:r>
              <a:rPr lang="en-US" sz="3400" dirty="0">
                <a:solidFill>
                  <a:srgbClr val="00B050"/>
                </a:solidFill>
              </a:rPr>
              <a:t>California Code of Regulations §2722</a:t>
            </a:r>
          </a:p>
        </p:txBody>
      </p:sp>
    </p:spTree>
    <p:extLst>
      <p:ext uri="{BB962C8B-B14F-4D97-AF65-F5344CB8AC3E}">
        <p14:creationId xmlns:p14="http://schemas.microsoft.com/office/powerpoint/2010/main" val="1939845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3556</TotalTime>
  <Words>1374</Words>
  <Application>Microsoft Office PowerPoint</Application>
  <PresentationFormat>On-screen Show (4:3)</PresentationFormat>
  <Paragraphs>148</Paragraphs>
  <Slides>31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6" baseType="lpstr">
      <vt:lpstr>Arial</vt:lpstr>
      <vt:lpstr>Calibri</vt:lpstr>
      <vt:lpstr>Wingdings</vt:lpstr>
      <vt:lpstr>Office Theme</vt:lpstr>
      <vt:lpstr>Clip</vt:lpstr>
      <vt:lpstr>Write it Right!</vt:lpstr>
      <vt:lpstr>Write it Right: What we will cover</vt:lpstr>
      <vt:lpstr>Need More Help?</vt:lpstr>
      <vt:lpstr>Written Estimates</vt:lpstr>
      <vt:lpstr>Written Estimates (2)</vt:lpstr>
      <vt:lpstr>Written Estimates (3)</vt:lpstr>
      <vt:lpstr>Written Estimates (4)</vt:lpstr>
      <vt:lpstr> Written Estimates (5)</vt:lpstr>
      <vt:lpstr>Written Estimates (6)</vt:lpstr>
      <vt:lpstr>Claim Checks</vt:lpstr>
      <vt:lpstr>Claim Checks (2)</vt:lpstr>
      <vt:lpstr>Claim Checks (3)</vt:lpstr>
      <vt:lpstr>Claim Checks (4)</vt:lpstr>
      <vt:lpstr>Claim Checks (5)</vt:lpstr>
      <vt:lpstr>Claim Checks (6)</vt:lpstr>
      <vt:lpstr>Claim Checks (7)</vt:lpstr>
      <vt:lpstr>Invoices</vt:lpstr>
      <vt:lpstr>Invoices (2)</vt:lpstr>
      <vt:lpstr>Invoices (3)</vt:lpstr>
      <vt:lpstr>Invoices (4)</vt:lpstr>
      <vt:lpstr>Invoices (5)</vt:lpstr>
      <vt:lpstr>Invoices (6)</vt:lpstr>
      <vt:lpstr>Invoices (7)</vt:lpstr>
      <vt:lpstr>Invoices (8)</vt:lpstr>
      <vt:lpstr>Diagnostic Fees and Service Calls</vt:lpstr>
      <vt:lpstr>Diagnostic Fees and Service Calls (2)</vt:lpstr>
      <vt:lpstr>Diagnostic Fees and Service Calls (3)</vt:lpstr>
      <vt:lpstr>Unusual Circumstances</vt:lpstr>
      <vt:lpstr>Guarantee of Work</vt:lpstr>
      <vt:lpstr>Guarantee of Work (2)</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it Right!</dc:title>
  <dc:creator>Watts, Donald@DCA</dc:creator>
  <cp:lastModifiedBy>Watts, Donald@DCA</cp:lastModifiedBy>
  <cp:revision>49</cp:revision>
  <dcterms:created xsi:type="dcterms:W3CDTF">2006-08-16T00:00:00Z</dcterms:created>
  <dcterms:modified xsi:type="dcterms:W3CDTF">2019-08-15T18:38:02Z</dcterms:modified>
</cp:coreProperties>
</file>