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5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7" r:id="rId3"/>
    <p:sldId id="288" r:id="rId4"/>
    <p:sldId id="289" r:id="rId5"/>
    <p:sldId id="290" r:id="rId6"/>
    <p:sldId id="292" r:id="rId7"/>
    <p:sldId id="293" r:id="rId8"/>
    <p:sldId id="294" r:id="rId9"/>
    <p:sldId id="296" r:id="rId10"/>
    <p:sldId id="297" r:id="rId11"/>
    <p:sldId id="298" r:id="rId12"/>
    <p:sldId id="299" r:id="rId13"/>
    <p:sldId id="301" r:id="rId14"/>
    <p:sldId id="300" r:id="rId1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D29"/>
    <a:srgbClr val="E4E2B7"/>
    <a:srgbClr val="998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31E9C-8590-4A06-A3CD-1881C5B956FE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FD40A-8DF2-4BFA-9F8A-A7A3F0DFD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3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2A68E8-98E2-409E-827E-BFFE541608C6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749ED9-97F2-43A7-8A57-17624D11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1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0761" y="1811069"/>
            <a:ext cx="4882520" cy="1470025"/>
          </a:xfrm>
        </p:spPr>
        <p:txBody>
          <a:bodyPr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70761" y="3566844"/>
            <a:ext cx="4882520" cy="36505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8323" y="1811069"/>
            <a:ext cx="4882520" cy="14700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48323" y="3566844"/>
            <a:ext cx="4882520" cy="365051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6018"/>
            <a:ext cx="7772400" cy="1362075"/>
          </a:xfrm>
        </p:spPr>
        <p:txBody>
          <a:bodyPr anchor="t"/>
          <a:lstStyle>
            <a:lvl1pPr algn="ctr">
              <a:defRPr sz="4000" b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03583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B6A7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0B3D29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rgbClr val="0B3D29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rgbClr val="0B3D29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rgbClr val="0B3D29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rgbClr val="0B3D2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B3D29"/>
                </a:solidFill>
              </a:defRPr>
            </a:lvl1pPr>
            <a:lvl2pPr>
              <a:defRPr sz="2400">
                <a:solidFill>
                  <a:srgbClr val="0B3D29"/>
                </a:solidFill>
              </a:defRPr>
            </a:lvl2pPr>
            <a:lvl3pPr>
              <a:defRPr sz="2000">
                <a:solidFill>
                  <a:srgbClr val="0B3D29"/>
                </a:solidFill>
              </a:defRPr>
            </a:lvl3pPr>
            <a:lvl4pPr>
              <a:defRPr sz="1800">
                <a:solidFill>
                  <a:srgbClr val="0B3D29"/>
                </a:solidFill>
              </a:defRPr>
            </a:lvl4pPr>
            <a:lvl5pPr>
              <a:defRPr sz="1800">
                <a:solidFill>
                  <a:srgbClr val="0B3D2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B3D29"/>
                </a:solidFill>
              </a:defRPr>
            </a:lvl1pPr>
            <a:lvl2pPr>
              <a:defRPr sz="2400">
                <a:solidFill>
                  <a:srgbClr val="0B3D29"/>
                </a:solidFill>
              </a:defRPr>
            </a:lvl2pPr>
            <a:lvl3pPr>
              <a:defRPr sz="2000">
                <a:solidFill>
                  <a:srgbClr val="0B3D29"/>
                </a:solidFill>
              </a:defRPr>
            </a:lvl3pPr>
            <a:lvl4pPr>
              <a:defRPr sz="1800">
                <a:solidFill>
                  <a:srgbClr val="0B3D29"/>
                </a:solidFill>
              </a:defRPr>
            </a:lvl4pPr>
            <a:lvl5pPr>
              <a:defRPr sz="1800">
                <a:solidFill>
                  <a:srgbClr val="0B3D2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9176" y="666593"/>
            <a:ext cx="4567624" cy="4392488"/>
          </a:xfrm>
        </p:spPr>
        <p:txBody>
          <a:bodyPr/>
          <a:lstStyle>
            <a:lvl1pPr marL="0" indent="0">
              <a:spcBef>
                <a:spcPts val="1776"/>
              </a:spcBef>
              <a:buFontTx/>
              <a:buNone/>
              <a:defRPr sz="2400" b="1">
                <a:solidFill>
                  <a:srgbClr val="0B3D29"/>
                </a:solidFill>
              </a:defRPr>
            </a:lvl1pPr>
            <a:lvl2pPr marL="0" indent="0"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B3D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B3D29"/>
                </a:solidFill>
              </a:defRPr>
            </a:lvl1pPr>
            <a:lvl2pPr>
              <a:defRPr sz="2000">
                <a:solidFill>
                  <a:srgbClr val="0B3D29"/>
                </a:solidFill>
              </a:defRPr>
            </a:lvl2pPr>
            <a:lvl3pPr>
              <a:defRPr sz="1800">
                <a:solidFill>
                  <a:srgbClr val="0B3D29"/>
                </a:solidFill>
              </a:defRPr>
            </a:lvl3pPr>
            <a:lvl4pPr>
              <a:defRPr sz="1600">
                <a:solidFill>
                  <a:srgbClr val="0B3D29"/>
                </a:solidFill>
              </a:defRPr>
            </a:lvl4pPr>
            <a:lvl5pPr>
              <a:defRPr sz="1600">
                <a:solidFill>
                  <a:srgbClr val="0B3D2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B3D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B3D29"/>
                </a:solidFill>
              </a:defRPr>
            </a:lvl1pPr>
            <a:lvl2pPr>
              <a:defRPr sz="2000">
                <a:solidFill>
                  <a:srgbClr val="0B3D29"/>
                </a:solidFill>
              </a:defRPr>
            </a:lvl2pPr>
            <a:lvl3pPr>
              <a:defRPr sz="1800">
                <a:solidFill>
                  <a:srgbClr val="0B3D29"/>
                </a:solidFill>
              </a:defRPr>
            </a:lvl3pPr>
            <a:lvl4pPr>
              <a:defRPr sz="1600">
                <a:solidFill>
                  <a:srgbClr val="0B3D29"/>
                </a:solidFill>
              </a:defRPr>
            </a:lvl4pPr>
            <a:lvl5pPr>
              <a:defRPr sz="1600">
                <a:solidFill>
                  <a:srgbClr val="0B3D2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light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B3D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B3D2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698413" y="16907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6018"/>
            <a:ext cx="7772400" cy="1362075"/>
          </a:xfrm>
        </p:spPr>
        <p:txBody>
          <a:bodyPr anchor="t"/>
          <a:lstStyle>
            <a:lvl1pPr algn="ctr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03583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B6A7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6A7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 (dark)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4754" y="666593"/>
            <a:ext cx="4592046" cy="4392488"/>
          </a:xfrm>
        </p:spPr>
        <p:txBody>
          <a:bodyPr/>
          <a:lstStyle>
            <a:lvl1pPr marL="0" indent="0">
              <a:spcBef>
                <a:spcPts val="1776"/>
              </a:spcBef>
              <a:buFontTx/>
              <a:buNone/>
              <a:defRPr sz="2400" b="1">
                <a:solidFill>
                  <a:srgbClr val="B6A771"/>
                </a:solidFill>
              </a:defRPr>
            </a:lvl1pPr>
            <a:lvl2pPr marL="0" indent="0">
              <a:buFontTx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2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8" r:id="rId5"/>
    <p:sldLayoutId id="2147483653" r:id="rId6"/>
    <p:sldLayoutId id="2147483654" r:id="rId7"/>
    <p:sldLayoutId id="2147483655" r:id="rId8"/>
    <p:sldLayoutId id="2147483656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B6A77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8AC0B2-3360-4C31-90FA-000431F03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323" y="261258"/>
            <a:ext cx="4882520" cy="187234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 </a:t>
            </a:r>
            <a:br>
              <a:rPr lang="en-US" sz="2800" dirty="0"/>
            </a:br>
            <a:r>
              <a:rPr lang="en-US" sz="2400" b="1" dirty="0"/>
              <a:t>A COST-BENEFIT ANALYSIS OF CONSUMER PROTECTION THROUGH</a:t>
            </a:r>
            <a:br>
              <a:rPr lang="en-US" sz="2400" dirty="0"/>
            </a:br>
            <a:r>
              <a:rPr lang="en-US" sz="2400" b="1" dirty="0"/>
              <a:t>UPHOLSTERED FURNITURE FIRE BARRIERS</a:t>
            </a:r>
            <a:endParaRPr lang="en-US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C8D440-C230-4CB1-A115-70E20B8DC0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69907" y="2273441"/>
            <a:ext cx="5847348" cy="280851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B3D29"/>
                </a:solidFill>
              </a:rPr>
              <a:t> </a:t>
            </a:r>
          </a:p>
          <a:p>
            <a:pPr algn="ctr"/>
            <a:r>
              <a:rPr lang="en-US" u="sng" dirty="0">
                <a:solidFill>
                  <a:srgbClr val="0B3D29"/>
                </a:solidFill>
              </a:rPr>
              <a:t>Rob Wassmer, Ph.D.</a:t>
            </a:r>
          </a:p>
          <a:p>
            <a:pPr algn="ctr"/>
            <a:r>
              <a:rPr lang="en-US" dirty="0">
                <a:solidFill>
                  <a:srgbClr val="0B3D29"/>
                </a:solidFill>
              </a:rPr>
              <a:t>Acting Chairperson and Professor</a:t>
            </a:r>
          </a:p>
          <a:p>
            <a:pPr algn="ctr"/>
            <a:r>
              <a:rPr lang="en-US" dirty="0">
                <a:solidFill>
                  <a:srgbClr val="0B3D29"/>
                </a:solidFill>
              </a:rPr>
              <a:t>Department of Public Policy and Administration</a:t>
            </a:r>
          </a:p>
          <a:p>
            <a:pPr algn="ctr"/>
            <a:r>
              <a:rPr lang="en-US" dirty="0">
                <a:solidFill>
                  <a:srgbClr val="0B3D29"/>
                </a:solidFill>
              </a:rPr>
              <a:t>California State University, Sacramento</a:t>
            </a:r>
          </a:p>
          <a:p>
            <a:pPr algn="ctr"/>
            <a:endParaRPr lang="en-US" dirty="0">
              <a:solidFill>
                <a:srgbClr val="0B3D29"/>
              </a:solidFill>
            </a:endParaRPr>
          </a:p>
          <a:p>
            <a:pPr algn="ctr"/>
            <a:r>
              <a:rPr lang="en-US" u="sng" dirty="0">
                <a:solidFill>
                  <a:srgbClr val="0B3D29"/>
                </a:solidFill>
              </a:rPr>
              <a:t>Nathan Fesler, Graduate Student, MPPA</a:t>
            </a:r>
          </a:p>
          <a:p>
            <a:pPr algn="ctr"/>
            <a:r>
              <a:rPr lang="en-US" dirty="0">
                <a:solidFill>
                  <a:srgbClr val="0B3D29"/>
                </a:solidFill>
              </a:rPr>
              <a:t>California State University, Sacramento</a:t>
            </a:r>
          </a:p>
          <a:p>
            <a:pPr algn="ctr"/>
            <a:endParaRPr lang="en-US" u="sng" dirty="0">
              <a:solidFill>
                <a:srgbClr val="0B3D29"/>
              </a:solidFill>
            </a:endParaRPr>
          </a:p>
          <a:p>
            <a:pPr algn="ctr"/>
            <a:endParaRPr lang="en-US" dirty="0">
              <a:solidFill>
                <a:srgbClr val="0B3D29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Sensitivity Analysis Using Alternative Fire Count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551653"/>
              </p:ext>
            </p:extLst>
          </p:nvPr>
        </p:nvGraphicFramePr>
        <p:xfrm>
          <a:off x="523143" y="1611069"/>
          <a:ext cx="8097714" cy="429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9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1838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5. Combined Upholstered Furniture Fire Scenarios including “Other Furniture” Category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Incident Count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Property Loss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Content Loss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Civilian Injuries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Civilian Fatalities</a:t>
                      </a: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$5,682,574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$1,409,740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$3,644,189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$1,242,905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$4,875,448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$2,543,939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$4,205,388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$1,113,966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$3,801,951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$1,097,082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$1,856,314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$548,547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$4,232,166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$857,413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</a:p>
                  </a:txBody>
                  <a:tcPr marL="54702" marR="547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$4,042,576</a:t>
                      </a:r>
                      <a:endParaRPr lang="en-US" sz="1200" b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$1,259,085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02" marR="54702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731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Valuations reported in constant 2017 dollars</a:t>
                      </a:r>
                    </a:p>
                  </a:txBody>
                  <a:tcPr marL="54702" marR="5470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62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50478"/>
              </p:ext>
            </p:extLst>
          </p:nvPr>
        </p:nvGraphicFramePr>
        <p:xfrm>
          <a:off x="674279" y="1020879"/>
          <a:ext cx="7795441" cy="3320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9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8331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6. Net Present Value Outcomes over a 16 year Time Horizon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Values Used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NPB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NPC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NPV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 Criteria: NPV &gt; 0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3% Discount Rate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Valuations for Benefits and Costs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$22,028,374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$838,831,008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$816,802,633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7% Discount Rate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Valuations for Benefits and Costs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$17,990,773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$646,184,415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$628,193,642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7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20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64873"/>
              </p:ext>
            </p:extLst>
          </p:nvPr>
        </p:nvGraphicFramePr>
        <p:xfrm>
          <a:off x="829244" y="784812"/>
          <a:ext cx="7485512" cy="4147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8145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7. </a:t>
                      </a: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Present Value Outcomes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Select Benefit-Cost Scenarios </a:t>
                      </a: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Outcome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Value(s) Used in Sensitivity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NPB (in 2017$)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NPC (in 2017$)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NPV (in 2017$)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Decision Criteria: NPV &gt; 0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5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</a:rPr>
                        <a:t>1</a:t>
                      </a:r>
                      <a:r>
                        <a:rPr lang="en-US" sz="1200" b="1" baseline="30000" dirty="0">
                          <a:effectLst/>
                          <a:latin typeface="+mn-lt"/>
                        </a:rPr>
                        <a:t>a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</a:rPr>
                        <a:t>50 percent decrease in Upholstered Furniture Cost per Household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$201,895,846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$323,107,926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-$121,212,080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No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</a:rPr>
                        <a:t>2</a:t>
                      </a:r>
                      <a:r>
                        <a:rPr lang="en-US" sz="1200" b="1" baseline="30000" dirty="0">
                          <a:effectLst/>
                          <a:latin typeface="+mn-lt"/>
                        </a:rPr>
                        <a:t>b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</a:rPr>
                        <a:t>50 percent decrease in Upholstered Furniture Cost per Household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$111,064,594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$211,039,461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-$99,974,868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No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69" marR="2066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1298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</a:t>
                      </a: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Uses 100 percent increase in worst case scenarios for all upholstered furniture fire loss categories, 16 year time horizon, P(r) .51, and a 7% discount rate.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 </a:t>
                      </a: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Uses 100 percent increase in worst case scenarios for all upholstered furniture fire loss categories, 32 year time horizon, P(r) .19, and a 7% discount rate.</a:t>
                      </a: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064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3577"/>
          </a:xfrm>
        </p:spPr>
        <p:txBody>
          <a:bodyPr>
            <a:normAutofit fontScale="90000"/>
          </a:bodyPr>
          <a:lstStyle/>
          <a:p>
            <a:r>
              <a:rPr lang="en-US" dirty="0"/>
              <a:t>Excel Simulation</a:t>
            </a: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457200" y="859076"/>
          <a:ext cx="8472247" cy="5135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3" imgW="13173097" imgH="7981923" progId="Excel.Sheet.12">
                  <p:embed/>
                </p:oleObj>
              </mc:Choice>
              <mc:Fallback>
                <p:oleObj name="Worksheet" r:id="rId3" imgW="13173097" imgH="7981923" progId="Excel.Sheet.12">
                  <p:embed/>
                  <p:pic>
                    <p:nvPicPr>
                      <p:cNvPr id="5" name="Content Placeholder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59076"/>
                        <a:ext cx="8472247" cy="5135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015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4079"/>
            <a:ext cx="8229600" cy="4002333"/>
          </a:xfrm>
        </p:spPr>
        <p:txBody>
          <a:bodyPr>
            <a:normAutofit/>
          </a:bodyPr>
          <a:lstStyle/>
          <a:p>
            <a:r>
              <a:rPr lang="en-US" sz="2400" dirty="0"/>
              <a:t>Reasonable variations in benefits and costs fail to produce a positive net present value outcome</a:t>
            </a:r>
          </a:p>
          <a:p>
            <a:r>
              <a:rPr lang="en-US" sz="2400" dirty="0"/>
              <a:t>Based upon Excel simulations, the following would need to occur so benefits &gt; costs using the baseline</a:t>
            </a:r>
          </a:p>
          <a:p>
            <a:pPr lvl="1"/>
            <a:r>
              <a:rPr lang="en-US" sz="2000" dirty="0"/>
              <a:t>Annual lives saved rises to 133 or greater</a:t>
            </a:r>
          </a:p>
          <a:p>
            <a:pPr lvl="1"/>
            <a:r>
              <a:rPr lang="en-US" sz="2000" dirty="0"/>
              <a:t>Annual property damage rises to $581 M or greater</a:t>
            </a:r>
          </a:p>
          <a:p>
            <a:pPr lvl="1"/>
            <a:r>
              <a:rPr lang="en-US" sz="2000" dirty="0"/>
              <a:t>Total cost to manufacture chair falls to $0.05 and $0.10 for sofa</a:t>
            </a:r>
          </a:p>
          <a:p>
            <a:r>
              <a:rPr lang="en-US" sz="2400" dirty="0"/>
              <a:t>BCA does not support the adoption of the proposed fire-barrier standard </a:t>
            </a:r>
          </a:p>
          <a:p>
            <a:r>
              <a:rPr lang="en-US" sz="2400" dirty="0"/>
              <a:t>Questions?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Policy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1"/>
            <a:ext cx="8229600" cy="4126525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Technical Bulletin 117-2013</a:t>
            </a:r>
          </a:p>
          <a:p>
            <a:pPr lvl="1"/>
            <a:r>
              <a:rPr lang="en-US" sz="1900" dirty="0"/>
              <a:t>Current Upholstered Furniture Requirement</a:t>
            </a:r>
          </a:p>
          <a:p>
            <a:pPr lvl="1"/>
            <a:r>
              <a:rPr lang="en-US" sz="1900" dirty="0"/>
              <a:t>Smoldering performance standard for upholstered furniture</a:t>
            </a:r>
          </a:p>
          <a:p>
            <a:pPr lvl="1"/>
            <a:r>
              <a:rPr lang="en-US" sz="1900" dirty="0"/>
              <a:t>Not designed to resist ignition from open flame sources</a:t>
            </a:r>
          </a:p>
          <a:p>
            <a:r>
              <a:rPr lang="en-US" sz="3000" dirty="0"/>
              <a:t>Bureau proposed open flame test for barrier materials</a:t>
            </a:r>
          </a:p>
          <a:p>
            <a:pPr lvl="1"/>
            <a:r>
              <a:rPr lang="en-US" sz="1900" dirty="0"/>
              <a:t>August 2014</a:t>
            </a:r>
          </a:p>
          <a:p>
            <a:pPr lvl="1"/>
            <a:r>
              <a:rPr lang="en-US" sz="1900" dirty="0"/>
              <a:t>Increase ignition resistance to open flame using 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</a:rPr>
              <a:t>fire barriers – a cloth composite, and/or synthetic material placed between the resilient filling material and cover fabric</a:t>
            </a:r>
          </a:p>
          <a:p>
            <a:pPr lvl="1"/>
            <a:r>
              <a:rPr lang="en-US" sz="1900" dirty="0"/>
              <a:t>Commitment to evaluate proposed standard through Benefit-Cost Analysis (BCA) 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458" y="4963311"/>
            <a:ext cx="2714963" cy="18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5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8024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Importance of Benefit-Cost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9524"/>
            <a:ext cx="8229600" cy="4126525"/>
          </a:xfrm>
        </p:spPr>
        <p:txBody>
          <a:bodyPr>
            <a:normAutofit/>
          </a:bodyPr>
          <a:lstStyle/>
          <a:p>
            <a:r>
              <a:rPr lang="en-US" sz="2800" dirty="0"/>
              <a:t>Regulation produces costs and benefits to consumers</a:t>
            </a:r>
          </a:p>
          <a:p>
            <a:pPr lvl="1"/>
            <a:r>
              <a:rPr lang="en-US" sz="2000" dirty="0"/>
              <a:t>Reasonable to pursue if benefits &gt; costs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800" dirty="0"/>
              <a:t>Evidence based approach</a:t>
            </a:r>
          </a:p>
          <a:p>
            <a:pPr lvl="1"/>
            <a:r>
              <a:rPr lang="en-US" sz="2000" dirty="0"/>
              <a:t>Used extensively by economists to evaluate proposed/existing regulation of consumer products and safety</a:t>
            </a:r>
          </a:p>
          <a:p>
            <a:pPr lvl="1"/>
            <a:r>
              <a:rPr lang="en-US" sz="2000" dirty="0"/>
              <a:t>Necessary to measure benefits and costs in dollars </a:t>
            </a:r>
          </a:p>
          <a:p>
            <a:pPr lvl="1"/>
            <a:r>
              <a:rPr lang="en-US" sz="2000" dirty="0"/>
              <a:t>Examples include smoke detectors and fabric flammability standards</a:t>
            </a:r>
            <a:endParaRPr lang="en-US" sz="2200" dirty="0"/>
          </a:p>
          <a:p>
            <a:pPr lvl="1"/>
            <a:r>
              <a:rPr lang="en-US" sz="2000" dirty="0"/>
              <a:t>Federal Agencies (Federal Executive Order 12866) used to evaluate regulation benefits/costs, including the Consumer Protection Safety Commission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6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Objective of Benefit-Cost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108"/>
            <a:ext cx="8229600" cy="4126525"/>
          </a:xfrm>
        </p:spPr>
        <p:txBody>
          <a:bodyPr>
            <a:normAutofit/>
          </a:bodyPr>
          <a:lstStyle/>
          <a:p>
            <a:r>
              <a:rPr lang="en-US" sz="3000" dirty="0"/>
              <a:t>Research questions</a:t>
            </a:r>
          </a:p>
          <a:p>
            <a:pPr lvl="1"/>
            <a:r>
              <a:rPr lang="en-US" sz="2200" dirty="0"/>
              <a:t>Do the likely benefits of adopting a fire barrier performance standard for upholstered furniture to the residents of California exceed the likely costs to consumers and/or furniture manufactures of implementing it for home furniture sold in the state? </a:t>
            </a:r>
          </a:p>
          <a:p>
            <a:r>
              <a:rPr lang="en-US" sz="3000" dirty="0"/>
              <a:t>If benefits &gt; costs, given a reasonable sensitivity analysis, then evidence exists for the adoption of the proposed standard</a:t>
            </a:r>
          </a:p>
        </p:txBody>
      </p:sp>
    </p:spTree>
    <p:extLst>
      <p:ext uri="{BB962C8B-B14F-4D97-AF65-F5344CB8AC3E}">
        <p14:creationId xmlns:p14="http://schemas.microsoft.com/office/powerpoint/2010/main" val="80160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9908"/>
          </a:xfrm>
        </p:spPr>
        <p:txBody>
          <a:bodyPr/>
          <a:lstStyle/>
          <a:p>
            <a:r>
              <a:rPr lang="en-US" dirty="0"/>
              <a:t>Benefit-Cost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315"/>
            <a:ext cx="8229600" cy="4376493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Fire scenarios addressed by proposed standard</a:t>
            </a:r>
          </a:p>
          <a:p>
            <a:pPr lvl="1"/>
            <a:r>
              <a:rPr lang="en-US" sz="2400" dirty="0"/>
              <a:t>Upholstered furniture as the first item to ignite from open flame sources</a:t>
            </a:r>
          </a:p>
          <a:p>
            <a:pPr lvl="1"/>
            <a:r>
              <a:rPr lang="en-US" sz="2400" dirty="0"/>
              <a:t>Upholstered furniture as a primary contributing fuel source in a residential fire not started directly by upholstered furniture</a:t>
            </a:r>
          </a:p>
          <a:p>
            <a:pPr lvl="1"/>
            <a:r>
              <a:rPr lang="en-US" sz="2400" dirty="0"/>
              <a:t>Based on National Fire Incident Reporting System </a:t>
            </a:r>
          </a:p>
          <a:p>
            <a:r>
              <a:rPr lang="en-US" sz="3000" dirty="0"/>
              <a:t>Expected benefits to society from fire barrier standard</a:t>
            </a:r>
          </a:p>
          <a:p>
            <a:pPr lvl="1"/>
            <a:r>
              <a:rPr lang="en-US" sz="2400" dirty="0"/>
              <a:t>Reduction in fire caused deaths, injuries, content and property loss each year that fire barrier furniture in house</a:t>
            </a:r>
          </a:p>
          <a:p>
            <a:r>
              <a:rPr lang="en-US" sz="3300" dirty="0"/>
              <a:t>Expected costs to society from fire barrier standard</a:t>
            </a:r>
          </a:p>
          <a:p>
            <a:pPr lvl="1"/>
            <a:r>
              <a:rPr lang="en-US" sz="2400" dirty="0"/>
              <a:t>Increase in manufacturing costs from implementing the standard</a:t>
            </a:r>
          </a:p>
          <a:p>
            <a:pPr lvl="2"/>
            <a:r>
              <a:rPr lang="en-US" sz="1800" dirty="0"/>
              <a:t>Absorbed through either  higher prices and/or lower profit</a:t>
            </a:r>
          </a:p>
          <a:p>
            <a:pPr lvl="1"/>
            <a:r>
              <a:rPr lang="en-US" sz="2400" dirty="0"/>
              <a:t>State enforcement and testing costs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760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206"/>
            <a:ext cx="8229600" cy="1143000"/>
          </a:xfrm>
        </p:spPr>
        <p:txBody>
          <a:bodyPr/>
          <a:lstStyle/>
          <a:p>
            <a:r>
              <a:rPr lang="en-US" dirty="0"/>
              <a:t>Data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00312"/>
              </p:ext>
            </p:extLst>
          </p:nvPr>
        </p:nvGraphicFramePr>
        <p:xfrm>
          <a:off x="829245" y="1158822"/>
          <a:ext cx="748551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48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Table 1. Combined Upholstered Furniture Fire Scenarios for Residential Buildings in California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Incident Count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Property Loss</a:t>
                      </a:r>
                      <a:r>
                        <a:rPr lang="en-US" sz="12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Content Loss</a:t>
                      </a:r>
                      <a:r>
                        <a:rPr lang="en-US" sz="12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Civilian Injuries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Civilian Fatalities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$1,150,949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$205,647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2011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$1,279,238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$553,167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$468,183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$82,977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2013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$1,345,063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$520,045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2014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$987,017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$302,672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2015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$379,574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$101,570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$510,963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$159,900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52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$874,427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$275,140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527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Valuations are in constant 2017 dollars</a:t>
                      </a: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BEA756-0762-4F9A-B6BA-AA7E520B410C}"/>
              </a:ext>
            </a:extLst>
          </p:cNvPr>
          <p:cNvSpPr txBox="1"/>
          <p:nvPr/>
        </p:nvSpPr>
        <p:spPr>
          <a:xfrm>
            <a:off x="829245" y="5222631"/>
            <a:ext cx="7485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10000"/>
                  </a:schemeClr>
                </a:solidFill>
              </a:rPr>
              <a:t>Data Source: National Incident Reporting System Data</a:t>
            </a:r>
          </a:p>
        </p:txBody>
      </p:sp>
    </p:spTree>
    <p:extLst>
      <p:ext uri="{BB962C8B-B14F-4D97-AF65-F5344CB8AC3E}">
        <p14:creationId xmlns:p14="http://schemas.microsoft.com/office/powerpoint/2010/main" val="286730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021479"/>
              </p:ext>
            </p:extLst>
          </p:nvPr>
        </p:nvGraphicFramePr>
        <p:xfrm>
          <a:off x="142875" y="290145"/>
          <a:ext cx="8843963" cy="529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5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3354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2. Summary of Benefit Calculations used in Baseline BCA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(Using Risk Reduction</a:t>
                      </a:r>
                      <a:r>
                        <a:rPr lang="en-US" sz="15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Probability of 0.19)</a:t>
                      </a:r>
                      <a:endParaRPr lang="en-US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8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Input</a:t>
                      </a: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Frequency</a:t>
                      </a: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Dollar</a:t>
                      </a:r>
                      <a:r>
                        <a:rPr lang="en-US" sz="1200" b="1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Value </a:t>
                      </a:r>
                      <a:endParaRPr lang="en-US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Lower Bound Dollar Estimate </a:t>
                      </a: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Upper Bound Dollar Estimate </a:t>
                      </a:r>
                    </a:p>
                  </a:txBody>
                  <a:tcPr marL="63159" marR="6315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of Statistical Injury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$266,778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$199,556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$356,350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Civilian Injuries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$533,556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$399,112 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$712,700 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Property Loss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$874,427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$874,427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$874,427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78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Content</a:t>
                      </a:r>
                      <a:r>
                        <a:rPr lang="en-US" sz="1200" b="1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Loss</a:t>
                      </a:r>
                      <a:endParaRPr lang="en-US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$275,140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$275,140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$275,140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9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 of Loss to Society</a:t>
                      </a:r>
                      <a:r>
                        <a:rPr lang="en-US" sz="1200" b="1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From Upholstered Furniture Fires</a:t>
                      </a:r>
                      <a:endParaRPr lang="en-US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$1,683,123 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$1,548,679 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$1,862,267 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14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Benefits Before</a:t>
                      </a:r>
                      <a:r>
                        <a:rPr lang="en-US" sz="1200" b="1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Discounting</a:t>
                      </a:r>
                      <a:endParaRPr lang="en-US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$319,793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$294,249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$353,831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9981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Valuations are in constant 2017 dollars</a:t>
                      </a: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9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42453"/>
              </p:ext>
            </p:extLst>
          </p:nvPr>
        </p:nvGraphicFramePr>
        <p:xfrm>
          <a:off x="257177" y="624254"/>
          <a:ext cx="8558211" cy="4976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5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389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3. Summary of Cost Calculations used in BCA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(Assuming all Upholstered</a:t>
                      </a:r>
                      <a:r>
                        <a:rPr lang="en-US" sz="15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Furniture Replaced Instantly for 12.7M Households)</a:t>
                      </a:r>
                      <a:endParaRPr lang="en-US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Input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Frequency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Dollar</a:t>
                      </a: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Value 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Lower Bound Dollar Estimate 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Upper Bound Dollar Estimate 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0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Manufacturing Cost per Chair</a:t>
                      </a:r>
                    </a:p>
                  </a:txBody>
                  <a:tcPr marL="29278" marR="292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$19.57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$18.80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$20.34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Manufacturing Cost per Sofa</a:t>
                      </a:r>
                    </a:p>
                  </a:txBody>
                  <a:tcPr marL="29278" marR="292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$38.98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$37.44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$40.52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3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Upholstered Furniture Cost per Household</a:t>
                      </a:r>
                    </a:p>
                  </a:txBody>
                  <a:tcPr marL="29278" marR="292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$78.12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$75.04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$81.20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92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for All California Households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78" marR="292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$989,642,518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$950,624,354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$1,028,660,682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92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Enforcement Estimated Costs</a:t>
                      </a:r>
                    </a:p>
                  </a:txBody>
                  <a:tcPr marL="29278" marR="292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$48,150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$24,075</a:t>
                      </a: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$72,225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129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Costs Before</a:t>
                      </a: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Discounting</a:t>
                      </a:r>
                      <a:endParaRPr lang="en-US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$989,690,668</a:t>
                      </a: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$950,648,429</a:t>
                      </a:r>
                    </a:p>
                  </a:txBody>
                  <a:tcPr marL="63159" marR="631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$1,028,732,907</a:t>
                      </a:r>
                    </a:p>
                  </a:txBody>
                  <a:tcPr marL="63159" marR="6315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7593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aluations are in constant 2017 dollars</a:t>
                      </a:r>
                      <a:endParaRPr lang="en-US" sz="1200" b="1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59" marR="63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393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77019"/>
              </p:ext>
            </p:extLst>
          </p:nvPr>
        </p:nvGraphicFramePr>
        <p:xfrm>
          <a:off x="518746" y="1417638"/>
          <a:ext cx="8168054" cy="3670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3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780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4. Net Present Value Outcomes over a 16 year Time Horizon</a:t>
                      </a:r>
                      <a:endParaRPr lang="en-US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Outcome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Values Used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NPB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NPC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NPV (in 2017$)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Decision Criteria: NPV &gt; 0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3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3% Discount Rate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 Valuations for Benefits and Costs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$2,291,118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$838,831,008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$836,539,890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7% Discount Rate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 Valuations for Benefits and Costs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$1,871,177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$646,184,415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$644,313,238</a:t>
                      </a:r>
                    </a:p>
                  </a:txBody>
                  <a:tcPr marL="38897" marR="388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marL="38897" marR="3889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85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97" marR="3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1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mal Template">
      <a:dk1>
        <a:srgbClr val="0B3D29"/>
      </a:dk1>
      <a:lt1>
        <a:sysClr val="window" lastClr="FFFFFF"/>
      </a:lt1>
      <a:dk2>
        <a:srgbClr val="05231A"/>
      </a:dk2>
      <a:lt2>
        <a:srgbClr val="E3E0B8"/>
      </a:lt2>
      <a:accent1>
        <a:srgbClr val="B6A771"/>
      </a:accent1>
      <a:accent2>
        <a:srgbClr val="D0CB81"/>
      </a:accent2>
      <a:accent3>
        <a:srgbClr val="147242"/>
      </a:accent3>
      <a:accent4>
        <a:srgbClr val="1C9B40"/>
      </a:accent4>
      <a:accent5>
        <a:srgbClr val="4DAE3D"/>
      </a:accent5>
      <a:accent6>
        <a:srgbClr val="E3E0B8"/>
      </a:accent6>
      <a:hlink>
        <a:srgbClr val="D0CB81"/>
      </a:hlink>
      <a:folHlink>
        <a:srgbClr val="B6A77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1110</Words>
  <Application>Microsoft Office PowerPoint</Application>
  <PresentationFormat>On-screen Show (4:3)</PresentationFormat>
  <Paragraphs>295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Worksheet</vt:lpstr>
      <vt:lpstr>  A COST-BENEFIT ANALYSIS OF CONSUMER PROTECTION THROUGH UPHOLSTERED FURNITURE FIRE BARRIERS</vt:lpstr>
      <vt:lpstr>Policy Environment</vt:lpstr>
      <vt:lpstr>Importance of Benefit-Cost Analysis</vt:lpstr>
      <vt:lpstr>Objective of Benefit-Cost Analysis</vt:lpstr>
      <vt:lpstr>Benefit-Cost Methodology</vt:lpstr>
      <vt:lpstr>Data</vt:lpstr>
      <vt:lpstr>PowerPoint Presentation</vt:lpstr>
      <vt:lpstr>PowerPoint Presentation</vt:lpstr>
      <vt:lpstr>Baseline Results</vt:lpstr>
      <vt:lpstr>Sensitivity Analysis Using Alternative Fire Count</vt:lpstr>
      <vt:lpstr>PowerPoint Presentation</vt:lpstr>
      <vt:lpstr>PowerPoint Presentation</vt:lpstr>
      <vt:lpstr>Excel Simulation</vt:lpstr>
      <vt:lpstr>Conclusion </vt:lpstr>
    </vt:vector>
  </TitlesOfParts>
  <Company>Page Design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England, Carol@DCA</cp:lastModifiedBy>
  <cp:revision>110</cp:revision>
  <cp:lastPrinted>2018-07-31T19:12:39Z</cp:lastPrinted>
  <dcterms:created xsi:type="dcterms:W3CDTF">2015-02-11T18:15:53Z</dcterms:created>
  <dcterms:modified xsi:type="dcterms:W3CDTF">2018-08-03T16:51:36Z</dcterms:modified>
</cp:coreProperties>
</file>